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6"/>
  </p:notesMasterIdLst>
  <p:sldIdLst>
    <p:sldId id="256" r:id="rId2"/>
    <p:sldId id="357" r:id="rId3"/>
    <p:sldId id="358" r:id="rId4"/>
    <p:sldId id="359" r:id="rId5"/>
    <p:sldId id="360" r:id="rId6"/>
    <p:sldId id="361" r:id="rId7"/>
    <p:sldId id="363" r:id="rId8"/>
    <p:sldId id="424" r:id="rId9"/>
    <p:sldId id="362" r:id="rId10"/>
    <p:sldId id="364" r:id="rId11"/>
    <p:sldId id="365" r:id="rId12"/>
    <p:sldId id="366" r:id="rId13"/>
    <p:sldId id="367" r:id="rId14"/>
    <p:sldId id="378" r:id="rId15"/>
    <p:sldId id="368" r:id="rId16"/>
    <p:sldId id="370" r:id="rId17"/>
    <p:sldId id="371" r:id="rId18"/>
    <p:sldId id="425" r:id="rId19"/>
    <p:sldId id="372" r:id="rId20"/>
    <p:sldId id="375" r:id="rId21"/>
    <p:sldId id="379" r:id="rId22"/>
    <p:sldId id="374" r:id="rId23"/>
    <p:sldId id="373" r:id="rId24"/>
    <p:sldId id="376" r:id="rId25"/>
    <p:sldId id="377" r:id="rId26"/>
    <p:sldId id="369" r:id="rId27"/>
    <p:sldId id="380" r:id="rId28"/>
    <p:sldId id="381" r:id="rId29"/>
    <p:sldId id="382" r:id="rId30"/>
    <p:sldId id="383" r:id="rId31"/>
    <p:sldId id="384" r:id="rId32"/>
    <p:sldId id="385" r:id="rId33"/>
    <p:sldId id="386" r:id="rId34"/>
    <p:sldId id="387" r:id="rId35"/>
    <p:sldId id="388" r:id="rId36"/>
    <p:sldId id="389" r:id="rId37"/>
    <p:sldId id="390" r:id="rId38"/>
    <p:sldId id="391" r:id="rId39"/>
    <p:sldId id="414" r:id="rId40"/>
    <p:sldId id="415" r:id="rId41"/>
    <p:sldId id="413" r:id="rId42"/>
    <p:sldId id="423" r:id="rId43"/>
    <p:sldId id="422" r:id="rId44"/>
    <p:sldId id="280" r:id="rId45"/>
  </p:sldIdLst>
  <p:sldSz cx="9144000" cy="5143500" type="screen16x9"/>
  <p:notesSz cx="6858000" cy="9144000"/>
  <p:embeddedFontLst>
    <p:embeddedFont>
      <p:font typeface="Advent Pro Light" panose="020B0604020202020204" charset="0"/>
      <p:regular r:id="rId47"/>
      <p:bold r:id="rId48"/>
    </p:embeddedFont>
    <p:embeddedFont>
      <p:font typeface="Anton" pitchFamily="2" charset="0"/>
      <p:regular r:id="rId49"/>
    </p:embeddedFont>
    <p:embeddedFont>
      <p:font typeface="Fira Sans Condensed Light" panose="020B0403050000020004" pitchFamily="34" charset="0"/>
      <p:regular r:id="rId50"/>
      <p:bold r:id="rId51"/>
      <p:italic r:id="rId52"/>
      <p:boldItalic r:id="rId53"/>
    </p:embeddedFont>
    <p:embeddedFont>
      <p:font typeface="Rajdhani" panose="020B0604020202020204" charset="0"/>
      <p:regular r:id="rId54"/>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FE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E397FE-706D-4E7D-AA01-638484C1D090}">
  <a:tblStyle styleId="{95E397FE-706D-4E7D-AA01-638484C1D0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969" autoAdjust="0"/>
  </p:normalViewPr>
  <p:slideViewPr>
    <p:cSldViewPr snapToGrid="0">
      <p:cViewPr varScale="1">
        <p:scale>
          <a:sx n="91" d="100"/>
          <a:sy n="91" d="100"/>
        </p:scale>
        <p:origin x="78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457539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0075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0665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0798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729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0776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9306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7547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6735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7294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98133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4957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13873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09414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367405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33752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9105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38585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96579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7739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5907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12216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50496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2141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812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5907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648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648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2814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6488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título 1">
  <p:cSld name="Solo título 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9" r:id="rId4"/>
    <p:sldLayoutId id="2147483666" r:id="rId5"/>
    <p:sldLayoutId id="2147483667" r:id="rId6"/>
    <p:sldLayoutId id="2147483670" r:id="rId7"/>
    <p:sldLayoutId id="2147483671" r:id="rId8"/>
    <p:sldLayoutId id="214748367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mailto:Alfredo.garcias@tec.mx"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7" name="object 14"/>
          <p:cNvSpPr txBox="1"/>
          <p:nvPr/>
        </p:nvSpPr>
        <p:spPr>
          <a:xfrm>
            <a:off x="745436" y="839354"/>
            <a:ext cx="8398564" cy="4299318"/>
          </a:xfrm>
          <a:prstGeom prst="rect">
            <a:avLst/>
          </a:prstGeom>
        </p:spPr>
        <p:txBody>
          <a:bodyPr vert="horz" wrap="square" lIns="0" tIns="13399" rIns="0" bIns="0" rtlCol="0">
            <a:spAutoFit/>
          </a:bodyPr>
          <a:lstStyle/>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br>
              <a:rPr lang="es-MX" dirty="0">
                <a:solidFill>
                  <a:schemeClr val="accent4"/>
                </a:solidFill>
                <a:latin typeface="Fira Sans Condensed Light" panose="020B0604020202020204" charset="0"/>
                <a:cs typeface="Times New Roman" panose="02020603050405020304" pitchFamily="18" charset="0"/>
              </a:rPr>
            </a:br>
            <a:br>
              <a:rPr lang="es-ES" sz="2000" b="1" dirty="0">
                <a:solidFill>
                  <a:srgbClr val="FF0000"/>
                </a:solidFill>
                <a:latin typeface="Fira Sans Condensed Light" panose="020B0604020202020204" charset="0"/>
                <a:cs typeface="Times New Roman" panose="02020603050405020304" pitchFamily="18" charset="0"/>
              </a:rPr>
            </a:br>
            <a:endParaRPr lang="es-ES" sz="2000" b="1" dirty="0">
              <a:solidFill>
                <a:srgbClr val="FF0000"/>
              </a:solidFill>
              <a:latin typeface="Fira Sans Condensed Light" panose="020B0604020202020204" charset="0"/>
              <a:cs typeface="Times New Roman" panose="02020603050405020304" pitchFamily="18" charset="0"/>
            </a:endParaRPr>
          </a:p>
          <a:p>
            <a:pPr marL="14105" marR="5642" algn="r">
              <a:spcBef>
                <a:spcPts val="106"/>
              </a:spcBef>
            </a:pPr>
            <a:endParaRPr lang="es-ES" sz="2000" b="1" dirty="0">
              <a:solidFill>
                <a:srgbClr val="FF0000"/>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rgbClr val="FF0000"/>
              </a:solidFill>
              <a:latin typeface="Fira Sans Condensed Light" panose="020B0604020202020204" charset="0"/>
              <a:cs typeface="Times New Roman" panose="02020603050405020304" pitchFamily="18" charset="0"/>
            </a:endParaRPr>
          </a:p>
          <a:p>
            <a:pPr marL="14105" marR="5642">
              <a:spcBef>
                <a:spcPts val="106"/>
              </a:spcBef>
            </a:pPr>
            <a:r>
              <a:rPr lang="es-ES" sz="1600" b="1" dirty="0">
                <a:solidFill>
                  <a:schemeClr val="bg1"/>
                </a:solidFill>
                <a:latin typeface="Fira Sans Condensed Light" panose="020B0604020202020204" charset="0"/>
                <a:cs typeface="Times New Roman" panose="02020603050405020304" pitchFamily="18" charset="0"/>
              </a:rPr>
              <a:t>TI2001B</a:t>
            </a:r>
            <a:br>
              <a:rPr lang="es-ES" sz="2300" b="1" dirty="0">
                <a:solidFill>
                  <a:srgbClr val="FF0000"/>
                </a:solidFill>
                <a:latin typeface="Fira Sans Condensed Light" panose="020B0604020202020204" charset="0"/>
                <a:cs typeface="Times New Roman" panose="02020603050405020304" pitchFamily="18" charset="0"/>
              </a:rPr>
            </a:br>
            <a:r>
              <a:rPr lang="es-ES" sz="2700" b="1" dirty="0">
                <a:solidFill>
                  <a:schemeClr val="accent4"/>
                </a:solidFill>
                <a:latin typeface="Fira Sans Condensed Light" panose="020B0604020202020204" charset="0"/>
                <a:cs typeface="Times New Roman" panose="02020603050405020304" pitchFamily="18" charset="0"/>
              </a:rPr>
              <a:t>Plataformas de Analítica de Negocios para Organizaciones</a:t>
            </a:r>
          </a:p>
          <a:p>
            <a:pPr marL="14105" marR="5642">
              <a:spcBef>
                <a:spcPts val="106"/>
              </a:spcBef>
            </a:pPr>
            <a:endParaRPr lang="es-ES" sz="2000" b="1" dirty="0">
              <a:solidFill>
                <a:schemeClr val="bg1"/>
              </a:solidFill>
              <a:latin typeface="Fira Sans Condensed Light" panose="020B0604020202020204" charset="0"/>
              <a:cs typeface="Times New Roman" panose="02020603050405020304" pitchFamily="18" charset="0"/>
            </a:endParaRPr>
          </a:p>
          <a:p>
            <a:pPr marL="14105" marR="5642" algn="ctr">
              <a:spcBef>
                <a:spcPts val="106"/>
              </a:spcBef>
            </a:pPr>
            <a:r>
              <a:rPr lang="es-ES" sz="2000" b="1" dirty="0">
                <a:solidFill>
                  <a:schemeClr val="tx2"/>
                </a:solidFill>
                <a:latin typeface="Fira Sans Condensed Light" panose="020B0604020202020204" charset="0"/>
                <a:cs typeface="Times New Roman" panose="02020603050405020304" pitchFamily="18" charset="0"/>
              </a:rPr>
              <a:t>                                                                                                         </a:t>
            </a:r>
          </a:p>
          <a:p>
            <a:pPr marL="14105" marR="5642" algn="ctr">
              <a:spcBef>
                <a:spcPts val="106"/>
              </a:spcBef>
            </a:pPr>
            <a:r>
              <a:rPr lang="es-ES" sz="2000" b="1" dirty="0">
                <a:solidFill>
                  <a:schemeClr val="tx2"/>
                </a:solidFill>
                <a:latin typeface="Fira Sans Condensed Light" panose="020B0604020202020204" charset="0"/>
                <a:cs typeface="Times New Roman" panose="02020603050405020304" pitchFamily="18" charset="0"/>
              </a:rPr>
              <a:t>							 </a:t>
            </a:r>
            <a:r>
              <a:rPr lang="es-ES" sz="1600" b="1" dirty="0">
                <a:solidFill>
                  <a:schemeClr val="tx2"/>
                </a:solidFill>
                <a:latin typeface="Fira Sans Condensed Light" panose="020B0604020202020204" charset="0"/>
                <a:cs typeface="Times New Roman" panose="02020603050405020304" pitchFamily="18" charset="0"/>
              </a:rPr>
              <a:t>06 de Agosto del 2024</a:t>
            </a:r>
            <a:br>
              <a:rPr lang="es-ES" sz="2000" b="1" dirty="0">
                <a:solidFill>
                  <a:srgbClr val="FF0000"/>
                </a:solidFill>
                <a:latin typeface="Fira Sans Condensed Light" panose="020B0604020202020204" charset="0"/>
                <a:cs typeface="Times New Roman" panose="02020603050405020304" pitchFamily="18" charset="0"/>
              </a:rPr>
            </a:br>
            <a:endParaRPr lang="es-MX" dirty="0">
              <a:solidFill>
                <a:schemeClr val="tx2"/>
              </a:solidFill>
              <a:latin typeface="Fira Sans Condensed Light" panose="020B0604020202020204" charset="0"/>
              <a:cs typeface="Times New Roman" panose="02020603050405020304" pitchFamily="18" charset="0"/>
            </a:endParaRPr>
          </a:p>
        </p:txBody>
      </p:sp>
      <p:sp>
        <p:nvSpPr>
          <p:cNvPr id="1028" name="AutoShape 4" descr="Inicio | Título Electrónico Pueb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pic>
        <p:nvPicPr>
          <p:cNvPr id="14340" name="Picture 4" descr="The Learning Gate | Tec de Monterrey"/>
          <p:cNvPicPr>
            <a:picLocks noChangeAspect="1" noChangeArrowheads="1"/>
          </p:cNvPicPr>
          <p:nvPr/>
        </p:nvPicPr>
        <p:blipFill>
          <a:blip r:embed="rId4">
            <a:lum bright="100000" contrast="100000"/>
          </a:blip>
          <a:srcRect/>
          <a:stretch>
            <a:fillRect/>
          </a:stretch>
        </p:blipFill>
        <p:spPr bwMode="auto">
          <a:xfrm>
            <a:off x="5506277" y="308115"/>
            <a:ext cx="3345621" cy="587367"/>
          </a:xfrm>
          <a:prstGeom prst="rect">
            <a:avLst/>
          </a:prstGeom>
          <a:noFill/>
        </p:spPr>
      </p:pic>
      <p:cxnSp>
        <p:nvCxnSpPr>
          <p:cNvPr id="11" name="Google Shape;137;p27"/>
          <p:cNvCxnSpPr/>
          <p:nvPr/>
        </p:nvCxnSpPr>
        <p:spPr>
          <a:xfrm>
            <a:off x="599181" y="3300059"/>
            <a:ext cx="0" cy="630600"/>
          </a:xfrm>
          <a:prstGeom prst="straightConnector1">
            <a:avLst/>
          </a:prstGeom>
          <a:noFill/>
          <a:ln w="19050" cap="flat" cmpd="sng">
            <a:solidFill>
              <a:srgbClr val="F3F3F3"/>
            </a:solidFill>
            <a:prstDash val="solid"/>
            <a:round/>
            <a:headEnd type="oval" w="med" len="med"/>
            <a:tailEnd type="oval" w="med" len="med"/>
          </a:ln>
        </p:spPr>
      </p:cxnSp>
      <p:sp>
        <p:nvSpPr>
          <p:cNvPr id="6" name="Google Shape;136;p27"/>
          <p:cNvSpPr txBox="1">
            <a:spLocks noGrp="1"/>
          </p:cNvSpPr>
          <p:nvPr>
            <p:ph type="subTitle" idx="1"/>
          </p:nvPr>
        </p:nvSpPr>
        <p:spPr>
          <a:xfrm>
            <a:off x="0" y="4922784"/>
            <a:ext cx="3352799" cy="220716"/>
          </a:xfrm>
          <a:prstGeom prst="rect">
            <a:avLst/>
          </a:prstGeom>
        </p:spPr>
        <p:txBody>
          <a:bodyPr spcFirstLastPara="1" wrap="square" lIns="91425" tIns="91425" rIns="91425" bIns="91425" anchor="ctr" anchorCtr="0">
            <a:noAutofit/>
          </a:bodyPr>
          <a:lstStyle/>
          <a:p>
            <a:pPr algn="l"/>
            <a:r>
              <a:rPr lang="es-ES" dirty="0"/>
              <a:t>   </a:t>
            </a:r>
          </a:p>
          <a:p>
            <a:pPr algn="l"/>
            <a:r>
              <a:rPr lang="es-ES" dirty="0">
                <a:solidFill>
                  <a:schemeClr val="bg1">
                    <a:lumMod val="60000"/>
                    <a:lumOff val="40000"/>
                  </a:schemeClr>
                </a:solidFill>
                <a:latin typeface="Fira Sans Condensed Light" charset="0"/>
              </a:rPr>
              <a:t>Facilitador: </a:t>
            </a:r>
            <a:r>
              <a:rPr lang="es-ES" dirty="0" err="1">
                <a:solidFill>
                  <a:schemeClr val="bg1">
                    <a:lumMod val="60000"/>
                    <a:lumOff val="40000"/>
                  </a:schemeClr>
                </a:solidFill>
                <a:latin typeface="Fira Sans Condensed Light" charset="0"/>
              </a:rPr>
              <a:t>PhD</a:t>
            </a:r>
            <a:r>
              <a:rPr lang="es-ES" dirty="0">
                <a:solidFill>
                  <a:schemeClr val="bg1">
                    <a:lumMod val="60000"/>
                    <a:lumOff val="40000"/>
                  </a:schemeClr>
                </a:solidFill>
                <a:latin typeface="Fira Sans Condensed Light" charset="0"/>
              </a:rPr>
              <a:t> Alfredo García Suárez</a:t>
            </a:r>
          </a:p>
          <a:p>
            <a:pPr algn="l"/>
            <a:br>
              <a:rPr lang="es-ES" dirty="0"/>
            </a:b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 calcmode="lin" valueType="num">
                                      <p:cBhvr additive="base">
                                        <p:cTn id="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 calcmode="lin" valueType="num">
                                      <p:cBhvr additive="base">
                                        <p:cTn id="1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anim calcmode="lin" valueType="num">
                                      <p:cBhvr additive="base">
                                        <p:cTn id="19"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anim calcmode="lin" valueType="num">
                                      <p:cBhvr additive="base">
                                        <p:cTn id="25"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lvl="0"/>
            <a:r>
              <a:rPr lang="en" sz="4000" dirty="0"/>
              <a:t>INTRODUCCIÓN</a:t>
            </a:r>
            <a:endParaRPr sz="4000" dirty="0"/>
          </a:p>
        </p:txBody>
      </p:sp>
      <p:sp>
        <p:nvSpPr>
          <p:cNvPr id="175" name="Google Shape;175;p30"/>
          <p:cNvSpPr txBox="1">
            <a:spLocks noGrp="1"/>
          </p:cNvSpPr>
          <p:nvPr>
            <p:ph type="subTitle" idx="1"/>
          </p:nvPr>
        </p:nvSpPr>
        <p:spPr>
          <a:xfrm>
            <a:off x="4917750" y="3290550"/>
            <a:ext cx="3175216" cy="881100"/>
          </a:xfrm>
          <a:prstGeom prst="rect">
            <a:avLst/>
          </a:prstGeom>
        </p:spPr>
        <p:txBody>
          <a:bodyPr spcFirstLastPara="1" wrap="square" lIns="91425" tIns="91425" rIns="91425" bIns="91425" anchor="t" anchorCtr="0">
            <a:noAutofit/>
          </a:bodyPr>
          <a:lstStyle/>
          <a:p>
            <a:pPr marL="146050" lvl="0" indent="0">
              <a:buSzPts val="1300"/>
            </a:pPr>
            <a:r>
              <a:rPr lang="es-ES" dirty="0"/>
              <a:t> -Analítica de datos </a:t>
            </a:r>
          </a:p>
          <a:p>
            <a:pPr marL="146050" lvl="0" indent="0">
              <a:buSzPts val="1300"/>
            </a:pPr>
            <a:r>
              <a:rPr lang="es-ES" dirty="0"/>
              <a:t> -Plataformas en la nube</a:t>
            </a:r>
          </a:p>
          <a:p>
            <a:pPr marL="146050" lvl="0" indent="0">
              <a:buSzPts val="1300"/>
            </a:pPr>
            <a:r>
              <a:rPr lang="es-ES" dirty="0"/>
              <a:t> -Plataformas de almacenamiento local</a:t>
            </a:r>
            <a:endParaRPr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7"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PhD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1648536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39938" name="Picture 2" descr="Analítica de Datos Aplicada a Riesgos Laborales y Seguridad y Salud en el  Trabajo | Universidad de Bogotá Jorge Tadeo Lozano"/>
          <p:cNvPicPr>
            <a:picLocks noChangeAspect="1" noChangeArrowheads="1"/>
          </p:cNvPicPr>
          <p:nvPr/>
        </p:nvPicPr>
        <p:blipFill>
          <a:blip r:embed="rId3"/>
          <a:srcRect/>
          <a:stretch>
            <a:fillRect/>
          </a:stretch>
        </p:blipFill>
        <p:spPr bwMode="auto">
          <a:xfrm>
            <a:off x="-42345" y="-42080"/>
            <a:ext cx="9144000" cy="5143500"/>
          </a:xfrm>
          <a:prstGeom prst="rect">
            <a:avLst/>
          </a:prstGeom>
          <a:noFill/>
        </p:spPr>
      </p:pic>
      <p:sp>
        <p:nvSpPr>
          <p:cNvPr id="699" name="Google Shape;699;p36"/>
          <p:cNvSpPr txBox="1">
            <a:spLocks noGrp="1"/>
          </p:cNvSpPr>
          <p:nvPr>
            <p:ph type="title"/>
          </p:nvPr>
        </p:nvSpPr>
        <p:spPr>
          <a:xfrm>
            <a:off x="1066941" y="509825"/>
            <a:ext cx="432486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ANALÍTICA DE DATOS</a:t>
            </a:r>
            <a:endParaRPr dirty="0"/>
          </a:p>
        </p:txBody>
      </p:sp>
      <p:sp>
        <p:nvSpPr>
          <p:cNvPr id="700" name="Google Shape;700;p36"/>
          <p:cNvSpPr txBox="1">
            <a:spLocks noGrp="1"/>
          </p:cNvSpPr>
          <p:nvPr>
            <p:ph type="subTitle" idx="4294967295"/>
          </p:nvPr>
        </p:nvSpPr>
        <p:spPr>
          <a:xfrm>
            <a:off x="409516" y="3551274"/>
            <a:ext cx="2252610" cy="1210527"/>
          </a:xfrm>
          <a:prstGeom prst="rect">
            <a:avLst/>
          </a:prstGeom>
        </p:spPr>
        <p:txBody>
          <a:bodyPr spcFirstLastPara="1" wrap="square" lIns="91425" tIns="91425" rIns="91425" bIns="0" anchor="t" anchorCtr="0">
            <a:noAutofit/>
          </a:bodyPr>
          <a:lstStyle/>
          <a:p>
            <a:pPr marL="0" lvl="0" indent="0" algn="ctr">
              <a:lnSpc>
                <a:spcPct val="100000"/>
              </a:lnSpc>
              <a:spcAft>
                <a:spcPts val="1600"/>
              </a:spcAft>
              <a:buNone/>
            </a:pPr>
            <a:r>
              <a:rPr lang="es-ES" sz="1400" dirty="0"/>
              <a:t>Recuperación de varios tipos de datos de una o varias fuentes. Aplicando diversos tipos de herramientas y filtros.</a:t>
            </a:r>
          </a:p>
        </p:txBody>
      </p:sp>
      <p:sp>
        <p:nvSpPr>
          <p:cNvPr id="701" name="Google Shape;701;p36"/>
          <p:cNvSpPr txBox="1">
            <a:spLocks noGrp="1"/>
          </p:cNvSpPr>
          <p:nvPr>
            <p:ph type="subTitle" idx="4294967295"/>
          </p:nvPr>
        </p:nvSpPr>
        <p:spPr>
          <a:xfrm>
            <a:off x="3626068" y="3779475"/>
            <a:ext cx="1891861" cy="783900"/>
          </a:xfrm>
          <a:prstGeom prst="rect">
            <a:avLst/>
          </a:prstGeom>
        </p:spPr>
        <p:txBody>
          <a:bodyPr spcFirstLastPara="1" wrap="square" lIns="91425" tIns="91425" rIns="91425" bIns="0" anchor="t" anchorCtr="0">
            <a:noAutofit/>
          </a:bodyPr>
          <a:lstStyle/>
          <a:p>
            <a:pPr marL="0" lvl="0" indent="0" algn="ctr">
              <a:lnSpc>
                <a:spcPct val="100000"/>
              </a:lnSpc>
              <a:spcAft>
                <a:spcPts val="1600"/>
              </a:spcAft>
              <a:buNone/>
            </a:pPr>
            <a:r>
              <a:rPr lang="es-ES" sz="1400" dirty="0"/>
              <a:t>Cálculo de estadísticas básicas para describir la ubicación, escala y forma generales de los datos.</a:t>
            </a:r>
          </a:p>
        </p:txBody>
      </p:sp>
      <p:sp>
        <p:nvSpPr>
          <p:cNvPr id="702" name="Google Shape;702;p36"/>
          <p:cNvSpPr txBox="1">
            <a:spLocks noGrp="1"/>
          </p:cNvSpPr>
          <p:nvPr>
            <p:ph type="subTitle" idx="4294967295"/>
          </p:nvPr>
        </p:nvSpPr>
        <p:spPr>
          <a:xfrm>
            <a:off x="1387367" y="1125848"/>
            <a:ext cx="3142288" cy="987000"/>
          </a:xfrm>
          <a:prstGeom prst="rect">
            <a:avLst/>
          </a:prstGeom>
        </p:spPr>
        <p:txBody>
          <a:bodyPr spcFirstLastPara="1" wrap="square" lIns="91425" tIns="91425" rIns="91425" bIns="0" anchor="b" anchorCtr="0">
            <a:noAutofit/>
          </a:bodyPr>
          <a:lstStyle/>
          <a:p>
            <a:pPr marL="0" lvl="0" indent="0" algn="ctr">
              <a:lnSpc>
                <a:spcPct val="100000"/>
              </a:lnSpc>
              <a:spcAft>
                <a:spcPts val="1600"/>
              </a:spcAft>
              <a:buNone/>
            </a:pPr>
            <a:r>
              <a:rPr lang="es-ES" sz="1400" dirty="0"/>
              <a:t>Consideración de valores atípicos y valores faltantes, así como suavizado de datos para identificar posibles modelos.</a:t>
            </a:r>
          </a:p>
        </p:txBody>
      </p:sp>
      <p:sp>
        <p:nvSpPr>
          <p:cNvPr id="703" name="Google Shape;703;p36"/>
          <p:cNvSpPr txBox="1">
            <a:spLocks noGrp="1"/>
          </p:cNvSpPr>
          <p:nvPr>
            <p:ph type="subTitle" idx="4294967295"/>
          </p:nvPr>
        </p:nvSpPr>
        <p:spPr>
          <a:xfrm>
            <a:off x="6897400" y="3779475"/>
            <a:ext cx="1532400" cy="7839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 sz="1400" dirty="0">
                <a:solidFill>
                  <a:srgbClr val="F3F3F3"/>
                </a:solidFill>
              </a:rPr>
              <a:t>Busqueda de correlación de los datos.</a:t>
            </a:r>
            <a:endParaRPr sz="1400" dirty="0">
              <a:solidFill>
                <a:srgbClr val="F3F3F3"/>
              </a:solidFill>
            </a:endParaRPr>
          </a:p>
        </p:txBody>
      </p:sp>
      <p:sp>
        <p:nvSpPr>
          <p:cNvPr id="704" name="Google Shape;704;p36"/>
          <p:cNvSpPr txBox="1">
            <a:spLocks noGrp="1"/>
          </p:cNvSpPr>
          <p:nvPr>
            <p:ph type="subTitle" idx="4294967295"/>
          </p:nvPr>
        </p:nvSpPr>
        <p:spPr>
          <a:xfrm>
            <a:off x="4858350" y="1421791"/>
            <a:ext cx="2574321" cy="987000"/>
          </a:xfrm>
          <a:prstGeom prst="rect">
            <a:avLst/>
          </a:prstGeom>
        </p:spPr>
        <p:txBody>
          <a:bodyPr spcFirstLastPara="1" wrap="square" lIns="91425" tIns="91425" rIns="91425" bIns="0" anchor="b" anchorCtr="0">
            <a:noAutofit/>
          </a:bodyPr>
          <a:lstStyle/>
          <a:p>
            <a:pPr marL="0" lvl="0" indent="0" algn="ctr">
              <a:lnSpc>
                <a:spcPct val="100000"/>
              </a:lnSpc>
              <a:spcAft>
                <a:spcPts val="1600"/>
              </a:spcAft>
              <a:buNone/>
            </a:pPr>
            <a:r>
              <a:rPr lang="es-ES" sz="1400" dirty="0"/>
              <a:t>Representación gráfica de datos para identificar patrones y tendencias.</a:t>
            </a:r>
          </a:p>
        </p:txBody>
      </p:sp>
      <p:sp>
        <p:nvSpPr>
          <p:cNvPr id="705" name="Google Shape;705;p36"/>
          <p:cNvSpPr txBox="1">
            <a:spLocks noGrp="1"/>
          </p:cNvSpPr>
          <p:nvPr>
            <p:ph type="subTitle" idx="4294967295"/>
          </p:nvPr>
        </p:nvSpPr>
        <p:spPr>
          <a:xfrm>
            <a:off x="1954923" y="2013705"/>
            <a:ext cx="2096586" cy="371400"/>
          </a:xfrm>
          <a:prstGeom prst="rect">
            <a:avLst/>
          </a:prstGeom>
        </p:spPr>
        <p:txBody>
          <a:bodyPr spcFirstLastPara="1" wrap="square" lIns="91425" tIns="255600" rIns="91425" bIns="0" anchor="ctr" anchorCtr="0">
            <a:noAutofit/>
          </a:bodyPr>
          <a:lstStyle/>
          <a:p>
            <a:pPr marL="0" lvl="0" indent="0" algn="ctr">
              <a:lnSpc>
                <a:spcPct val="100000"/>
              </a:lnSpc>
              <a:spcAft>
                <a:spcPts val="1600"/>
              </a:spcAft>
              <a:buNone/>
            </a:pPr>
            <a:r>
              <a:rPr lang="es-ES" sz="1800" b="1" dirty="0">
                <a:latin typeface="Rajdhani"/>
                <a:ea typeface="Rajdhani"/>
                <a:cs typeface="Rajdhani"/>
                <a:sym typeface="Rajdhani"/>
              </a:rPr>
              <a:t>PRE-PROCESAMIENTO</a:t>
            </a:r>
          </a:p>
        </p:txBody>
      </p:sp>
      <p:sp>
        <p:nvSpPr>
          <p:cNvPr id="706" name="Google Shape;706;p36"/>
          <p:cNvSpPr txBox="1">
            <a:spLocks noGrp="1"/>
          </p:cNvSpPr>
          <p:nvPr>
            <p:ph type="subTitle" idx="4294967295"/>
          </p:nvPr>
        </p:nvSpPr>
        <p:spPr>
          <a:xfrm>
            <a:off x="5288600" y="2125814"/>
            <a:ext cx="1658400" cy="371400"/>
          </a:xfrm>
          <a:prstGeom prst="rect">
            <a:avLst/>
          </a:prstGeom>
        </p:spPr>
        <p:txBody>
          <a:bodyPr spcFirstLastPara="1" wrap="square" lIns="91425" tIns="255600" rIns="91425" bIns="0" anchor="ctr" anchorCtr="0">
            <a:noAutofit/>
          </a:bodyPr>
          <a:lstStyle/>
          <a:p>
            <a:pPr marL="0" lvl="0" indent="0" algn="ctr">
              <a:lnSpc>
                <a:spcPct val="100000"/>
              </a:lnSpc>
              <a:spcAft>
                <a:spcPts val="1600"/>
              </a:spcAft>
              <a:buNone/>
            </a:pPr>
            <a:r>
              <a:rPr lang="es-ES" sz="1800" b="1" dirty="0">
                <a:latin typeface="Rajdhani"/>
                <a:ea typeface="Rajdhani"/>
                <a:cs typeface="Rajdhani"/>
                <a:sym typeface="Rajdhani"/>
              </a:rPr>
              <a:t>VISUALIZACIÓN</a:t>
            </a:r>
          </a:p>
        </p:txBody>
      </p:sp>
      <p:sp>
        <p:nvSpPr>
          <p:cNvPr id="707" name="Google Shape;707;p36"/>
          <p:cNvSpPr txBox="1">
            <a:spLocks noGrp="1"/>
          </p:cNvSpPr>
          <p:nvPr>
            <p:ph type="subTitle" idx="4294967295"/>
          </p:nvPr>
        </p:nvSpPr>
        <p:spPr>
          <a:xfrm>
            <a:off x="325821" y="3283565"/>
            <a:ext cx="2378346"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dirty="0">
                <a:latin typeface="Rajdhani"/>
                <a:ea typeface="Rajdhani"/>
                <a:cs typeface="Rajdhani"/>
                <a:sym typeface="Rajdhani"/>
              </a:rPr>
              <a:t>EXTRACCIÓN DE DATOS</a:t>
            </a:r>
            <a:endParaRPr sz="1800" b="1" dirty="0">
              <a:solidFill>
                <a:srgbClr val="F3F3F3"/>
              </a:solidFill>
              <a:latin typeface="Rajdhani"/>
              <a:ea typeface="Rajdhani"/>
              <a:cs typeface="Rajdhani"/>
              <a:sym typeface="Rajdhani"/>
            </a:endParaRPr>
          </a:p>
        </p:txBody>
      </p:sp>
      <p:sp>
        <p:nvSpPr>
          <p:cNvPr id="708" name="Google Shape;708;p36"/>
          <p:cNvSpPr txBox="1">
            <a:spLocks noGrp="1"/>
          </p:cNvSpPr>
          <p:nvPr>
            <p:ph type="subTitle" idx="4294967295"/>
          </p:nvPr>
        </p:nvSpPr>
        <p:spPr>
          <a:xfrm>
            <a:off x="6834400" y="340101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dirty="0">
                <a:latin typeface="Rajdhani"/>
                <a:ea typeface="Rajdhani"/>
                <a:cs typeface="Rajdhani"/>
                <a:sym typeface="Rajdhani"/>
              </a:rPr>
              <a:t>CORRELACIÓN</a:t>
            </a:r>
            <a:endParaRPr sz="1800" b="1" dirty="0">
              <a:solidFill>
                <a:srgbClr val="F3F3F3"/>
              </a:solidFill>
              <a:latin typeface="Rajdhani"/>
              <a:ea typeface="Rajdhani"/>
              <a:cs typeface="Rajdhani"/>
              <a:sym typeface="Rajdhani"/>
            </a:endParaRPr>
          </a:p>
        </p:txBody>
      </p:sp>
      <p:sp>
        <p:nvSpPr>
          <p:cNvPr id="709" name="Google Shape;709;p36"/>
          <p:cNvSpPr txBox="1">
            <a:spLocks noGrp="1"/>
          </p:cNvSpPr>
          <p:nvPr>
            <p:ph type="subTitle" idx="4294967295"/>
          </p:nvPr>
        </p:nvSpPr>
        <p:spPr>
          <a:xfrm>
            <a:off x="3394842" y="3348462"/>
            <a:ext cx="2280745" cy="371400"/>
          </a:xfrm>
          <a:prstGeom prst="rect">
            <a:avLst/>
          </a:prstGeom>
        </p:spPr>
        <p:txBody>
          <a:bodyPr spcFirstLastPara="1" wrap="square" lIns="91425" tIns="255600" rIns="91425" bIns="0" anchor="ctr" anchorCtr="0">
            <a:noAutofit/>
          </a:bodyPr>
          <a:lstStyle/>
          <a:p>
            <a:pPr marL="0" lvl="0" indent="0" algn="ctr">
              <a:lnSpc>
                <a:spcPct val="100000"/>
              </a:lnSpc>
              <a:spcAft>
                <a:spcPts val="1600"/>
              </a:spcAft>
              <a:buNone/>
            </a:pPr>
            <a:r>
              <a:rPr lang="es-ES" sz="1800" b="1" dirty="0">
                <a:latin typeface="Rajdhani"/>
                <a:ea typeface="Rajdhani"/>
                <a:cs typeface="Rajdhani"/>
                <a:sym typeface="Rajdhani"/>
              </a:rPr>
              <a:t>Resumen o Extracción de Características</a:t>
            </a:r>
          </a:p>
        </p:txBody>
      </p:sp>
      <p:sp>
        <p:nvSpPr>
          <p:cNvPr id="710" name="Google Shape;710;p36"/>
          <p:cNvSpPr/>
          <p:nvPr/>
        </p:nvSpPr>
        <p:spPr>
          <a:xfrm>
            <a:off x="11942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36"/>
          <p:cNvSpPr/>
          <p:nvPr/>
        </p:nvSpPr>
        <p:spPr>
          <a:xfrm>
            <a:off x="27399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36"/>
          <p:cNvSpPr/>
          <p:nvPr/>
        </p:nvSpPr>
        <p:spPr>
          <a:xfrm>
            <a:off x="42856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36"/>
          <p:cNvSpPr/>
          <p:nvPr/>
        </p:nvSpPr>
        <p:spPr>
          <a:xfrm>
            <a:off x="58313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36"/>
          <p:cNvSpPr/>
          <p:nvPr/>
        </p:nvSpPr>
        <p:spPr>
          <a:xfrm>
            <a:off x="73770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15" name="Google Shape;715;p36"/>
          <p:cNvCxnSpPr>
            <a:stCxn id="710" idx="6"/>
            <a:endCxn id="711" idx="2"/>
          </p:cNvCxnSpPr>
          <p:nvPr/>
        </p:nvCxnSpPr>
        <p:spPr>
          <a:xfrm>
            <a:off x="1766950" y="2962725"/>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6" name="Google Shape;716;p36"/>
          <p:cNvCxnSpPr>
            <a:stCxn id="711" idx="6"/>
            <a:endCxn id="712" idx="2"/>
          </p:cNvCxnSpPr>
          <p:nvPr/>
        </p:nvCxnSpPr>
        <p:spPr>
          <a:xfrm>
            <a:off x="3312650" y="2962725"/>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7" name="Google Shape;717;p36"/>
          <p:cNvCxnSpPr>
            <a:stCxn id="712" idx="6"/>
            <a:endCxn id="713" idx="2"/>
          </p:cNvCxnSpPr>
          <p:nvPr/>
        </p:nvCxnSpPr>
        <p:spPr>
          <a:xfrm>
            <a:off x="4858350" y="2962725"/>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8" name="Google Shape;718;p36"/>
          <p:cNvCxnSpPr>
            <a:stCxn id="713" idx="6"/>
            <a:endCxn id="714" idx="2"/>
          </p:cNvCxnSpPr>
          <p:nvPr/>
        </p:nvCxnSpPr>
        <p:spPr>
          <a:xfrm>
            <a:off x="6404050" y="2962725"/>
            <a:ext cx="972900" cy="0"/>
          </a:xfrm>
          <a:prstGeom prst="straightConnector1">
            <a:avLst/>
          </a:prstGeom>
          <a:noFill/>
          <a:ln w="19050" cap="flat" cmpd="sng">
            <a:solidFill>
              <a:srgbClr val="F3F3F3"/>
            </a:solidFill>
            <a:prstDash val="solid"/>
            <a:round/>
            <a:headEnd type="none" w="med" len="med"/>
            <a:tailEnd type="none" w="med" len="med"/>
          </a:ln>
        </p:spPr>
      </p:cxnSp>
      <p:grpSp>
        <p:nvGrpSpPr>
          <p:cNvPr id="2" name="Google Shape;719;p36"/>
          <p:cNvGrpSpPr/>
          <p:nvPr/>
        </p:nvGrpSpPr>
        <p:grpSpPr>
          <a:xfrm>
            <a:off x="1332734" y="2826965"/>
            <a:ext cx="288452" cy="275353"/>
            <a:chOff x="4126815" y="2760704"/>
            <a:chExt cx="380393" cy="363118"/>
          </a:xfrm>
        </p:grpSpPr>
        <p:sp>
          <p:nvSpPr>
            <p:cNvPr id="720" name="Google Shape;720;p36"/>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36"/>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36"/>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36"/>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 name="Google Shape;724;p36"/>
          <p:cNvGrpSpPr/>
          <p:nvPr/>
        </p:nvGrpSpPr>
        <p:grpSpPr>
          <a:xfrm>
            <a:off x="2885622" y="2824148"/>
            <a:ext cx="281276" cy="280987"/>
            <a:chOff x="2497275" y="2744159"/>
            <a:chExt cx="370930" cy="370549"/>
          </a:xfrm>
        </p:grpSpPr>
        <p:sp>
          <p:nvSpPr>
            <p:cNvPr id="725" name="Google Shape;725;p36"/>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36"/>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36"/>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36"/>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36"/>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36"/>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 name="Google Shape;732;p36"/>
          <p:cNvGrpSpPr/>
          <p:nvPr/>
        </p:nvGrpSpPr>
        <p:grpSpPr>
          <a:xfrm>
            <a:off x="4417196" y="2834313"/>
            <a:ext cx="309505" cy="260656"/>
            <a:chOff x="2171474" y="3369229"/>
            <a:chExt cx="408156" cy="343737"/>
          </a:xfrm>
        </p:grpSpPr>
        <p:sp>
          <p:nvSpPr>
            <p:cNvPr id="733" name="Google Shape;733;p36"/>
            <p:cNvSpPr/>
            <p:nvPr/>
          </p:nvSpPr>
          <p:spPr>
            <a:xfrm>
              <a:off x="2171474" y="3369229"/>
              <a:ext cx="408156" cy="343737"/>
            </a:xfrm>
            <a:custGeom>
              <a:avLst/>
              <a:gdLst/>
              <a:ahLst/>
              <a:cxnLst/>
              <a:rect l="l" t="t" r="r" b="b"/>
              <a:pathLst>
                <a:path w="12824" h="10800" extrusionOk="0">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36"/>
            <p:cNvSpPr/>
            <p:nvPr/>
          </p:nvSpPr>
          <p:spPr>
            <a:xfrm>
              <a:off x="2292737" y="3477220"/>
              <a:ext cx="164898" cy="164866"/>
            </a:xfrm>
            <a:custGeom>
              <a:avLst/>
              <a:gdLst/>
              <a:ahLst/>
              <a:cxnLst/>
              <a:rect l="l" t="t" r="r" b="b"/>
              <a:pathLst>
                <a:path w="5181" h="5180" extrusionOk="0">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36"/>
            <p:cNvSpPr/>
            <p:nvPr/>
          </p:nvSpPr>
          <p:spPr>
            <a:xfrm>
              <a:off x="2256358" y="3451503"/>
              <a:ext cx="188769" cy="177311"/>
            </a:xfrm>
            <a:custGeom>
              <a:avLst/>
              <a:gdLst/>
              <a:ahLst/>
              <a:cxnLst/>
              <a:rect l="l" t="t" r="r" b="b"/>
              <a:pathLst>
                <a:path w="5931" h="5571" extrusionOk="0">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36"/>
            <p:cNvSpPr/>
            <p:nvPr/>
          </p:nvSpPr>
          <p:spPr>
            <a:xfrm>
              <a:off x="2305245" y="3491160"/>
              <a:ext cx="189151" cy="176706"/>
            </a:xfrm>
            <a:custGeom>
              <a:avLst/>
              <a:gdLst/>
              <a:ahLst/>
              <a:cxnLst/>
              <a:rect l="l" t="t" r="r" b="b"/>
              <a:pathLst>
                <a:path w="5943" h="5552" extrusionOk="0">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 name="Google Shape;10847;p59"/>
          <p:cNvGrpSpPr/>
          <p:nvPr/>
        </p:nvGrpSpPr>
        <p:grpSpPr>
          <a:xfrm>
            <a:off x="7474663" y="2771373"/>
            <a:ext cx="377474" cy="335748"/>
            <a:chOff x="854261" y="2908813"/>
            <a:chExt cx="377474" cy="335748"/>
          </a:xfrm>
        </p:grpSpPr>
        <p:sp>
          <p:nvSpPr>
            <p:cNvPr id="49" name="Google Shape;10848;p59"/>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0849;p59"/>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0850;p59"/>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0851;p59"/>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0852;p59"/>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 name="Google Shape;10333;p58"/>
          <p:cNvGrpSpPr/>
          <p:nvPr/>
        </p:nvGrpSpPr>
        <p:grpSpPr>
          <a:xfrm>
            <a:off x="5938210" y="2774479"/>
            <a:ext cx="379489" cy="366046"/>
            <a:chOff x="1284212" y="1963766"/>
            <a:chExt cx="379489" cy="366046"/>
          </a:xfrm>
        </p:grpSpPr>
        <p:sp>
          <p:nvSpPr>
            <p:cNvPr id="55" name="Google Shape;10334;p58"/>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2"/>
                </a:solidFill>
              </a:endParaRPr>
            </a:p>
          </p:txBody>
        </p:sp>
        <p:sp>
          <p:nvSpPr>
            <p:cNvPr id="56" name="Google Shape;10335;p58"/>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4"/>
                </a:solidFill>
              </a:endParaRPr>
            </a:p>
          </p:txBody>
        </p:sp>
      </p:grpSp>
      <p:pic>
        <p:nvPicPr>
          <p:cNvPr id="48" name="Picture 4" descr="The Learning Gate | Tec de Monterrey"/>
          <p:cNvPicPr>
            <a:picLocks noChangeAspect="1" noChangeArrowheads="1"/>
          </p:cNvPicPr>
          <p:nvPr/>
        </p:nvPicPr>
        <p:blipFill>
          <a:blip r:embed="rId4">
            <a:lum bright="100000" contrast="100000"/>
          </a:blip>
          <a:srcRect/>
          <a:stretch>
            <a:fillRect/>
          </a:stretch>
        </p:blipFill>
        <p:spPr bwMode="auto">
          <a:xfrm>
            <a:off x="6033052" y="308116"/>
            <a:ext cx="2818846" cy="494885"/>
          </a:xfrm>
          <a:prstGeom prst="rect">
            <a:avLst/>
          </a:prstGeom>
          <a:noFill/>
        </p:spPr>
      </p:pic>
      <p:cxnSp>
        <p:nvCxnSpPr>
          <p:cNvPr id="54" name="Google Shape;258;p31"/>
          <p:cNvCxnSpPr/>
          <p:nvPr/>
        </p:nvCxnSpPr>
        <p:spPr>
          <a:xfrm>
            <a:off x="1029794" y="473489"/>
            <a:ext cx="0" cy="726300"/>
          </a:xfrm>
          <a:prstGeom prst="straightConnector1">
            <a:avLst/>
          </a:prstGeom>
          <a:noFill/>
          <a:ln w="19050" cap="flat" cmpd="sng">
            <a:solidFill>
              <a:srgbClr val="F3F3F3"/>
            </a:solidFill>
            <a:prstDash val="solid"/>
            <a:round/>
            <a:headEnd type="oval" w="med" len="med"/>
            <a:tailEnd type="oval" w="med" len="med"/>
          </a:ln>
        </p:spPr>
      </p:cxnSp>
      <p:grpSp>
        <p:nvGrpSpPr>
          <p:cNvPr id="57" name="Google Shape;260;p31"/>
          <p:cNvGrpSpPr/>
          <p:nvPr/>
        </p:nvGrpSpPr>
        <p:grpSpPr>
          <a:xfrm>
            <a:off x="501355" y="604619"/>
            <a:ext cx="379958" cy="379958"/>
            <a:chOff x="1190625" y="238125"/>
            <a:chExt cx="5219200" cy="5219200"/>
          </a:xfrm>
        </p:grpSpPr>
        <p:sp>
          <p:nvSpPr>
            <p:cNvPr id="58" name="Google Shape;261;p31"/>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262;p31"/>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63;p31"/>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64;p31"/>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265;p31"/>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266;p31"/>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267;p31"/>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268;p31"/>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69;p31"/>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70;p31"/>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271;p31"/>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272;p31"/>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273;p31"/>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274;p31"/>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75;p31"/>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276;p31"/>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277;p31"/>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278;p31"/>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279;p31"/>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280;p31"/>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81;p31"/>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82;p31"/>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283;p31"/>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284;p31"/>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85;p31"/>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286;p31"/>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287;p31"/>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288;p31"/>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289;p31"/>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290;p31"/>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291;p31"/>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292;p31"/>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93;p31"/>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294;p31"/>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295;p31"/>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296;p31"/>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297;p31"/>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298;p31"/>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299;p31"/>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00;p31"/>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301;p31"/>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02;p31"/>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303;p31"/>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304;p31"/>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305;p31"/>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306;p31"/>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307;p31"/>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08;p31"/>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309;p31"/>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10;p31"/>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311;p31"/>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12;p31"/>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313;p31"/>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14;p31"/>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315;p31"/>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16;p31"/>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317;p31"/>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18;p31"/>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319;p31"/>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20;p31"/>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321;p31"/>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22;p31"/>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323;p31"/>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24;p31"/>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325;p31"/>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26;p31"/>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327;p31"/>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28;p31"/>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329;p31"/>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30;p31"/>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331;p31"/>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32;p31"/>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333;p31"/>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34;p31"/>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335;p31"/>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36;p31"/>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337;p31"/>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38;p31"/>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339;p31"/>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40;p31"/>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341;p31"/>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42;p31"/>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343;p31"/>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44;p31"/>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345;p31"/>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46;p31"/>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347;p31"/>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348;p31"/>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349;p31"/>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350;p31"/>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351;p31"/>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52;p31"/>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0"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cxnSp>
        <p:nvCxnSpPr>
          <p:cNvPr id="54" name="Google Shape;258;p31"/>
          <p:cNvCxnSpPr/>
          <p:nvPr/>
        </p:nvCxnSpPr>
        <p:spPr>
          <a:xfrm rot="16200000" flipH="1">
            <a:off x="4356537" y="3231930"/>
            <a:ext cx="2564526" cy="10510"/>
          </a:xfrm>
          <a:prstGeom prst="straightConnector1">
            <a:avLst/>
          </a:prstGeom>
          <a:noFill/>
          <a:ln w="19050" cap="flat" cmpd="sng">
            <a:solidFill>
              <a:srgbClr val="F3F3F3"/>
            </a:solidFill>
            <a:prstDash val="solid"/>
            <a:round/>
            <a:headEnd type="oval" w="med" len="med"/>
            <a:tailEnd type="oval" w="med" len="med"/>
          </a:ln>
        </p:spPr>
      </p:cxnSp>
      <p:pic>
        <p:nvPicPr>
          <p:cNvPr id="46082" name="Picture 2" descr="Como empezar a analizar datos con Python usando Google Colab | by Gustavo  Juantorena | Medium"/>
          <p:cNvPicPr>
            <a:picLocks noChangeAspect="1" noChangeArrowheads="1"/>
          </p:cNvPicPr>
          <p:nvPr/>
        </p:nvPicPr>
        <p:blipFill>
          <a:blip r:embed="rId4"/>
          <a:srcRect/>
          <a:stretch>
            <a:fillRect/>
          </a:stretch>
        </p:blipFill>
        <p:spPr bwMode="auto">
          <a:xfrm>
            <a:off x="344761" y="2019463"/>
            <a:ext cx="5083632" cy="2258247"/>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GOOGLE COLAB</a:t>
            </a: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155" name="Google Shape;1603;p42"/>
          <p:cNvSpPr txBox="1"/>
          <p:nvPr/>
        </p:nvSpPr>
        <p:spPr>
          <a:xfrm>
            <a:off x="5673449" y="1813864"/>
            <a:ext cx="3281365" cy="258997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Google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Colaboratory</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err="1">
                <a:solidFill>
                  <a:schemeClr val="accent4"/>
                </a:solidFill>
                <a:latin typeface="Fira Sans Condensed Light" panose="020B0604020202020204" charset="0"/>
                <a:cs typeface="Times New Roman" panose="02020603050405020304" pitchFamily="18" charset="0"/>
              </a:rPr>
              <a:t>Colab</a:t>
            </a:r>
            <a:r>
              <a:rPr lang="es-ES" sz="1600" dirty="0">
                <a:solidFill>
                  <a:schemeClr val="accent4"/>
                </a:solidFill>
                <a:latin typeface="Fira Sans Condensed Light" panose="020B0604020202020204" charset="0"/>
                <a:cs typeface="Times New Roman" panose="02020603050405020304" pitchFamily="18" charset="0"/>
              </a:rPr>
              <a:t>, también conocido como "</a:t>
            </a:r>
            <a:r>
              <a:rPr lang="es-ES" sz="1600" dirty="0" err="1">
                <a:solidFill>
                  <a:schemeClr val="accent4"/>
                </a:solidFill>
                <a:latin typeface="Fira Sans Condensed Light" panose="020B0604020202020204" charset="0"/>
                <a:cs typeface="Times New Roman" panose="02020603050405020304" pitchFamily="18" charset="0"/>
              </a:rPr>
              <a:t>Colaboratory</a:t>
            </a:r>
            <a:r>
              <a:rPr lang="es-ES" sz="1600" dirty="0">
                <a:solidFill>
                  <a:schemeClr val="accent4"/>
                </a:solidFill>
                <a:latin typeface="Fira Sans Condensed Light" panose="020B0604020202020204" charset="0"/>
                <a:cs typeface="Times New Roman" panose="02020603050405020304" pitchFamily="18" charset="0"/>
              </a:rPr>
              <a:t>", te permite programar y ejecutar </a:t>
            </a:r>
            <a:r>
              <a:rPr lang="es-ES" sz="1600" dirty="0" err="1">
                <a:solidFill>
                  <a:schemeClr val="accent4"/>
                </a:solidFill>
                <a:latin typeface="Fira Sans Condensed Light" panose="020B0604020202020204" charset="0"/>
                <a:cs typeface="Times New Roman" panose="02020603050405020304" pitchFamily="18" charset="0"/>
              </a:rPr>
              <a:t>Python</a:t>
            </a:r>
            <a:r>
              <a:rPr lang="es-ES" sz="1600" dirty="0">
                <a:solidFill>
                  <a:schemeClr val="accent4"/>
                </a:solidFill>
                <a:latin typeface="Fira Sans Condensed Light" panose="020B0604020202020204" charset="0"/>
                <a:cs typeface="Times New Roman" panose="02020603050405020304" pitchFamily="18" charset="0"/>
              </a:rPr>
              <a:t> utilizando la </a:t>
            </a:r>
            <a:r>
              <a:rPr lang="es-ES" sz="1600" dirty="0" err="1">
                <a:solidFill>
                  <a:schemeClr val="accent4"/>
                </a:solidFill>
                <a:latin typeface="Fira Sans Condensed Light" panose="020B0604020202020204" charset="0"/>
                <a:cs typeface="Times New Roman" panose="02020603050405020304" pitchFamily="18" charset="0"/>
              </a:rPr>
              <a:t>notebook</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Jupyter</a:t>
            </a:r>
            <a:r>
              <a:rPr lang="es-ES" sz="1600" dirty="0">
                <a:solidFill>
                  <a:schemeClr val="accent4"/>
                </a:solidFill>
                <a:latin typeface="Fira Sans Condensed Light" panose="020B0604020202020204" charset="0"/>
                <a:cs typeface="Times New Roman" panose="02020603050405020304" pitchFamily="18" charset="0"/>
              </a:rPr>
              <a:t> en tu navegador con las siguientes ventajas:</a:t>
            </a:r>
          </a:p>
          <a:p>
            <a:pPr algn="just"/>
            <a:endParaRPr lang="es-ES" sz="1600" dirty="0">
              <a:solidFill>
                <a:schemeClr val="accent4"/>
              </a:solidFill>
              <a:latin typeface="Fira Sans Condensed Light" panose="020B0604020202020204" charset="0"/>
              <a:cs typeface="Times New Roman" panose="02020603050405020304" pitchFamily="18" charset="0"/>
            </a:endParaRPr>
          </a:p>
          <a:p>
            <a:pPr algn="just"/>
            <a:r>
              <a:rPr lang="es-ES" sz="1600" b="1" dirty="0">
                <a:solidFill>
                  <a:schemeClr val="accent4"/>
                </a:solidFill>
                <a:latin typeface="Fira Sans Condensed Light" panose="020B0604020202020204" charset="0"/>
                <a:cs typeface="Times New Roman" panose="02020603050405020304" pitchFamily="18" charset="0"/>
              </a:rPr>
              <a:t>-</a:t>
            </a:r>
            <a:r>
              <a:rPr lang="es-ES" sz="1600" dirty="0">
                <a:solidFill>
                  <a:schemeClr val="accent4"/>
                </a:solidFill>
                <a:latin typeface="Fira Sans Condensed Light" panose="020B0604020202020204" charset="0"/>
                <a:cs typeface="Times New Roman" panose="02020603050405020304" pitchFamily="18" charset="0"/>
              </a:rPr>
              <a:t>No requiere configuración</a:t>
            </a:r>
          </a:p>
          <a:p>
            <a:pPr algn="just"/>
            <a:r>
              <a:rPr lang="es-ES" sz="1600" dirty="0">
                <a:solidFill>
                  <a:schemeClr val="accent4"/>
                </a:solidFill>
                <a:latin typeface="Fira Sans Condensed Light" panose="020B0604020202020204" charset="0"/>
                <a:cs typeface="Times New Roman" panose="02020603050405020304" pitchFamily="18" charset="0"/>
              </a:rPr>
              <a:t>-Da acceso gratuito a </a:t>
            </a:r>
            <a:r>
              <a:rPr lang="es-ES" sz="1600" dirty="0" err="1">
                <a:solidFill>
                  <a:schemeClr val="accent4"/>
                </a:solidFill>
                <a:latin typeface="Fira Sans Condensed Light" panose="020B0604020202020204" charset="0"/>
                <a:cs typeface="Times New Roman" panose="02020603050405020304" pitchFamily="18" charset="0"/>
              </a:rPr>
              <a:t>GPUs</a:t>
            </a:r>
            <a:endParaRPr lang="es-ES" sz="1600" dirty="0">
              <a:solidFill>
                <a:schemeClr val="accent4"/>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cs typeface="Times New Roman" panose="02020603050405020304" pitchFamily="18" charset="0"/>
              </a:rPr>
              <a:t>-Permite compartir contenido fácilmente</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GOOGLE COLAB</a:t>
            </a: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155" name="Google Shape;1603;p42"/>
          <p:cNvSpPr txBox="1"/>
          <p:nvPr/>
        </p:nvSpPr>
        <p:spPr>
          <a:xfrm>
            <a:off x="428787" y="206610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Crear cuenta </a:t>
            </a:r>
          </a:p>
          <a:p>
            <a:pPr algn="just"/>
            <a:r>
              <a:rPr lang="es-ES" sz="1600" dirty="0">
                <a:solidFill>
                  <a:schemeClr val="accent4"/>
                </a:solidFill>
                <a:latin typeface="Fira Sans Condensed Light" panose="020B0604020202020204" charset="0"/>
                <a:cs typeface="Times New Roman" panose="02020603050405020304" pitchFamily="18" charset="0"/>
              </a:rPr>
              <a:t>Ingresar a: https://colab.research.google.com/</a:t>
            </a:r>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603;p42"/>
          <p:cNvSpPr txBox="1"/>
          <p:nvPr/>
        </p:nvSpPr>
        <p:spPr>
          <a:xfrm>
            <a:off x="434041" y="2933207"/>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 Abrir Nuevo cuaderno </a:t>
            </a:r>
          </a:p>
          <a:p>
            <a:pPr algn="just"/>
            <a:r>
              <a:rPr lang="es-ES" sz="1600" dirty="0">
                <a:solidFill>
                  <a:schemeClr val="accent4"/>
                </a:solidFill>
                <a:latin typeface="Fira Sans Condensed Light" panose="020B0604020202020204" charset="0"/>
                <a:cs typeface="Times New Roman" panose="02020603050405020304" pitchFamily="18" charset="0"/>
              </a:rPr>
              <a:t>Archivo/Nuevo cuaderno/Nombre: Hola mundo</a:t>
            </a:r>
            <a:endParaRPr lang="es-ES" dirty="0">
              <a:solidFill>
                <a:srgbClr val="F3F3F3"/>
              </a:solidFill>
              <a:latin typeface="Fira Sans Condensed Light"/>
              <a:ea typeface="Fira Sans Condensed Light"/>
              <a:cs typeface="Fira Sans Condensed Light"/>
              <a:sym typeface="Fira Sans Condensed Light"/>
            </a:endParaRPr>
          </a:p>
        </p:txBody>
      </p:sp>
      <p:sp>
        <p:nvSpPr>
          <p:cNvPr id="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GOOGLE COLAB</a:t>
            </a: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155" name="Google Shape;1603;p42"/>
          <p:cNvSpPr txBox="1"/>
          <p:nvPr/>
        </p:nvSpPr>
        <p:spPr>
          <a:xfrm>
            <a:off x="428787" y="206610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Instalar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librerias</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requeridas</a:t>
            </a:r>
          </a:p>
          <a:p>
            <a:pPr algn="just"/>
            <a:r>
              <a:rPr lang="es-ES" sz="1600" dirty="0">
                <a:solidFill>
                  <a:schemeClr val="accent4"/>
                </a:solidFill>
                <a:latin typeface="Fira Sans Condensed Light" panose="020B0604020202020204" charset="0"/>
                <a:cs typeface="Times New Roman" panose="02020603050405020304" pitchFamily="18" charset="0"/>
              </a:rPr>
              <a:t>!</a:t>
            </a:r>
            <a:r>
              <a:rPr lang="es-ES" sz="1600" dirty="0" err="1">
                <a:solidFill>
                  <a:schemeClr val="accent4"/>
                </a:solidFill>
                <a:latin typeface="Fira Sans Condensed Light" panose="020B0604020202020204" charset="0"/>
                <a:cs typeface="Times New Roman" panose="02020603050405020304" pitchFamily="18" charset="0"/>
              </a:rPr>
              <a:t>pip</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install</a:t>
            </a:r>
            <a:r>
              <a:rPr lang="es-ES" sz="1600" dirty="0">
                <a:solidFill>
                  <a:schemeClr val="accent4"/>
                </a:solidFill>
                <a:latin typeface="Fira Sans Condensed Light" panose="020B0604020202020204" charset="0"/>
                <a:cs typeface="Times New Roman" panose="02020603050405020304" pitchFamily="18" charset="0"/>
              </a:rPr>
              <a:t> pandas</a:t>
            </a:r>
          </a:p>
          <a:p>
            <a:pPr algn="just"/>
            <a:r>
              <a:rPr lang="es-ES" sz="1600" dirty="0">
                <a:solidFill>
                  <a:schemeClr val="accent4"/>
                </a:solidFill>
                <a:latin typeface="Fira Sans Condensed Light" panose="020B0604020202020204" charset="0"/>
                <a:cs typeface="Times New Roman" panose="02020603050405020304" pitchFamily="18" charset="0"/>
              </a:rPr>
              <a:t>!</a:t>
            </a:r>
            <a:r>
              <a:rPr lang="es-ES" sz="1600" dirty="0" err="1">
                <a:solidFill>
                  <a:schemeClr val="accent4"/>
                </a:solidFill>
                <a:latin typeface="Fira Sans Condensed Light" panose="020B0604020202020204" charset="0"/>
                <a:cs typeface="Times New Roman" panose="02020603050405020304" pitchFamily="18" charset="0"/>
              </a:rPr>
              <a:t>pip</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install</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numpy</a:t>
            </a:r>
            <a:endParaRPr lang="es-ES" sz="1600" dirty="0">
              <a:solidFill>
                <a:schemeClr val="accent4"/>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cs typeface="Times New Roman" panose="02020603050405020304" pitchFamily="18" charset="0"/>
              </a:rPr>
              <a:t>!</a:t>
            </a:r>
            <a:r>
              <a:rPr lang="es-ES" sz="1600" dirty="0" err="1">
                <a:solidFill>
                  <a:schemeClr val="accent4"/>
                </a:solidFill>
                <a:latin typeface="Fira Sans Condensed Light" panose="020B0604020202020204" charset="0"/>
                <a:cs typeface="Times New Roman" panose="02020603050405020304" pitchFamily="18" charset="0"/>
              </a:rPr>
              <a:t>pip</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install</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matplotlib</a:t>
            </a:r>
            <a:endParaRPr lang="es-ES" dirty="0">
              <a:solidFill>
                <a:srgbClr val="F3F3F3"/>
              </a:solidFill>
              <a:latin typeface="Fira Sans Condensed Light"/>
              <a:ea typeface="Fira Sans Condensed Light"/>
              <a:cs typeface="Fira Sans Condensed Light"/>
              <a:sym typeface="Fira Sans Condensed Light"/>
            </a:endParaRPr>
          </a:p>
        </p:txBody>
      </p:sp>
      <p:sp>
        <p:nvSpPr>
          <p:cNvPr id="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050" name="Picture 2" descr="NumPy: Funciones basicas de algebra - ▷ Cursos de Programación de 0 a  Experto © Garantizados"/>
          <p:cNvPicPr>
            <a:picLocks noChangeAspect="1" noChangeArrowheads="1"/>
          </p:cNvPicPr>
          <p:nvPr/>
        </p:nvPicPr>
        <p:blipFill>
          <a:blip r:embed="rId4"/>
          <a:srcRect/>
          <a:stretch>
            <a:fillRect/>
          </a:stretch>
        </p:blipFill>
        <p:spPr bwMode="auto">
          <a:xfrm>
            <a:off x="6952016" y="2020913"/>
            <a:ext cx="1833364" cy="1131067"/>
          </a:xfrm>
          <a:prstGeom prst="rect">
            <a:avLst/>
          </a:prstGeom>
          <a:noFill/>
        </p:spPr>
      </p:pic>
      <p:pic>
        <p:nvPicPr>
          <p:cNvPr id="2052" name="Picture 4" descr="Pandas - EcuRed"/>
          <p:cNvPicPr>
            <a:picLocks noChangeAspect="1" noChangeArrowheads="1"/>
          </p:cNvPicPr>
          <p:nvPr/>
        </p:nvPicPr>
        <p:blipFill>
          <a:blip r:embed="rId5"/>
          <a:srcRect/>
          <a:stretch>
            <a:fillRect/>
          </a:stretch>
        </p:blipFill>
        <p:spPr bwMode="auto">
          <a:xfrm>
            <a:off x="3816180" y="2005602"/>
            <a:ext cx="2745279" cy="1147196"/>
          </a:xfrm>
          <a:prstGeom prst="rect">
            <a:avLst/>
          </a:prstGeom>
          <a:noFill/>
        </p:spPr>
      </p:pic>
      <p:pic>
        <p:nvPicPr>
          <p:cNvPr id="2054" name="Picture 6" descr="Caso práctico con Matplotlib y Geopandas - Adictos al trabajo Tutoriales"/>
          <p:cNvPicPr>
            <a:picLocks noChangeAspect="1" noChangeArrowheads="1"/>
          </p:cNvPicPr>
          <p:nvPr/>
        </p:nvPicPr>
        <p:blipFill>
          <a:blip r:embed="rId6"/>
          <a:srcRect/>
          <a:stretch>
            <a:fillRect/>
          </a:stretch>
        </p:blipFill>
        <p:spPr bwMode="auto">
          <a:xfrm>
            <a:off x="3817883" y="3471043"/>
            <a:ext cx="2750706" cy="1051035"/>
          </a:xfrm>
          <a:prstGeom prst="rect">
            <a:avLst/>
          </a:prstGeom>
          <a:noFill/>
        </p:spPr>
      </p:pic>
      <p:pic>
        <p:nvPicPr>
          <p:cNvPr id="2056" name="Picture 8" descr="Create python jupyter notebooks by Naazneen_jatu | Fiverr"/>
          <p:cNvPicPr>
            <a:picLocks noChangeAspect="1" noChangeArrowheads="1"/>
          </p:cNvPicPr>
          <p:nvPr/>
        </p:nvPicPr>
        <p:blipFill>
          <a:blip r:embed="rId7"/>
          <a:srcRect/>
          <a:stretch>
            <a:fillRect/>
          </a:stretch>
        </p:blipFill>
        <p:spPr bwMode="auto">
          <a:xfrm>
            <a:off x="6838485" y="3444877"/>
            <a:ext cx="2098687" cy="1061811"/>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GOOGLE COLAB</a:t>
            </a: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02663" y="1803352"/>
            <a:ext cx="4521586"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Crear nuestro primer programa</a:t>
            </a:r>
          </a:p>
          <a:p>
            <a:pPr algn="just"/>
            <a:r>
              <a:rPr lang="en-US" sz="1600" b="1" dirty="0" err="1">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Manejo</a:t>
            </a:r>
            <a:r>
              <a:rPr lang="en-US" sz="1600" b="1"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 de </a:t>
            </a:r>
            <a:r>
              <a:rPr lang="en-US" sz="1600" b="1" dirty="0" err="1">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arreglos</a:t>
            </a:r>
            <a:r>
              <a:rPr lang="en-US" sz="1600" b="1"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 de </a:t>
            </a:r>
            <a:r>
              <a:rPr lang="en-US" sz="1600" b="1" dirty="0" err="1">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datos</a:t>
            </a:r>
            <a:endPar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n-US" sz="1600"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endParaRPr>
          </a:p>
          <a:p>
            <a:pPr algn="just"/>
            <a:r>
              <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a:t>
            </a:r>
            <a:r>
              <a:rPr lang="en-US" sz="1600" dirty="0" err="1">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Código</a:t>
            </a:r>
            <a:r>
              <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 </a:t>
            </a:r>
            <a:r>
              <a:rPr lang="en-US" sz="1600" dirty="0" err="1">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descrito</a:t>
            </a:r>
            <a:r>
              <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 en </a:t>
            </a:r>
            <a:r>
              <a:rPr lang="en-US" sz="1600" dirty="0" err="1">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clase</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cxnSp>
        <p:nvCxnSpPr>
          <p:cNvPr id="10" name="9 Conector recto"/>
          <p:cNvCxnSpPr/>
          <p:nvPr/>
        </p:nvCxnSpPr>
        <p:spPr>
          <a:xfrm flipV="1">
            <a:off x="4908331" y="2785241"/>
            <a:ext cx="115614" cy="1"/>
          </a:xfrm>
          <a:prstGeom prst="line">
            <a:avLst/>
          </a:prstGeom>
          <a:ln>
            <a:solidFill>
              <a:srgbClr val="EAFEE8"/>
            </a:solidFill>
          </a:ln>
        </p:spPr>
        <p:style>
          <a:lnRef idx="1">
            <a:schemeClr val="accent1"/>
          </a:lnRef>
          <a:fillRef idx="0">
            <a:schemeClr val="accent1"/>
          </a:fillRef>
          <a:effectRef idx="0">
            <a:schemeClr val="accent1"/>
          </a:effectRef>
          <a:fontRef idx="minor">
            <a:schemeClr val="tx1"/>
          </a:fontRef>
        </p:style>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GitHub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pic>
        <p:nvPicPr>
          <p:cNvPr id="2050" name="Picture 2" descr="Qué es GitHub y por qué es útil al aprender programación | HACK A BOSS"/>
          <p:cNvPicPr>
            <a:picLocks noChangeAspect="1" noChangeArrowheads="1"/>
          </p:cNvPicPr>
          <p:nvPr/>
        </p:nvPicPr>
        <p:blipFill>
          <a:blip r:embed="rId4"/>
          <a:srcRect/>
          <a:stretch>
            <a:fillRect/>
          </a:stretch>
        </p:blipFill>
        <p:spPr bwMode="auto">
          <a:xfrm>
            <a:off x="457165" y="1990704"/>
            <a:ext cx="4346064" cy="2444661"/>
          </a:xfrm>
          <a:prstGeom prst="rect">
            <a:avLst/>
          </a:prstGeom>
          <a:noFill/>
        </p:spPr>
      </p:pic>
      <p:cxnSp>
        <p:nvCxnSpPr>
          <p:cNvPr id="9" name="Google Shape;258;p31"/>
          <p:cNvCxnSpPr/>
          <p:nvPr/>
        </p:nvCxnSpPr>
        <p:spPr>
          <a:xfrm rot="16200000" flipH="1">
            <a:off x="3904592" y="3231930"/>
            <a:ext cx="2564526" cy="10510"/>
          </a:xfrm>
          <a:prstGeom prst="straightConnector1">
            <a:avLst/>
          </a:prstGeom>
          <a:noFill/>
          <a:ln w="19050" cap="flat" cmpd="sng">
            <a:solidFill>
              <a:srgbClr val="F3F3F3"/>
            </a:solidFill>
            <a:prstDash val="solid"/>
            <a:round/>
            <a:headEnd type="oval" w="med" len="med"/>
            <a:tailEnd type="oval" w="med" len="med"/>
          </a:ln>
        </p:spPr>
      </p:cxnSp>
      <p:sp>
        <p:nvSpPr>
          <p:cNvPr id="10" name="Google Shape;1603;p42"/>
          <p:cNvSpPr txBox="1"/>
          <p:nvPr/>
        </p:nvSpPr>
        <p:spPr>
          <a:xfrm>
            <a:off x="5433849" y="1624678"/>
            <a:ext cx="3520965" cy="258997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GitHub</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a:solidFill>
                  <a:schemeClr val="accent4"/>
                </a:solidFill>
                <a:latin typeface="Fira Sans Condensed Light" panose="020B0604020202020204" charset="0"/>
                <a:cs typeface="Times New Roman" panose="02020603050405020304" pitchFamily="18" charset="0"/>
              </a:rPr>
              <a:t>El sistema de control de versiones </a:t>
            </a:r>
            <a:r>
              <a:rPr lang="es-ES" sz="1600" dirty="0" err="1">
                <a:solidFill>
                  <a:schemeClr val="accent4"/>
                </a:solidFill>
                <a:latin typeface="Fira Sans Condensed Light" panose="020B0604020202020204" charset="0"/>
                <a:cs typeface="Times New Roman" panose="02020603050405020304" pitchFamily="18" charset="0"/>
              </a:rPr>
              <a:t>Git</a:t>
            </a:r>
            <a:r>
              <a:rPr lang="es-ES" sz="1600" dirty="0">
                <a:solidFill>
                  <a:schemeClr val="accent4"/>
                </a:solidFill>
                <a:latin typeface="Fira Sans Condensed Light" panose="020B0604020202020204" charset="0"/>
                <a:cs typeface="Times New Roman" panose="02020603050405020304" pitchFamily="18" charset="0"/>
              </a:rPr>
              <a:t> fue diseñado por </a:t>
            </a:r>
            <a:r>
              <a:rPr lang="es-ES" sz="1600" dirty="0" err="1">
                <a:solidFill>
                  <a:schemeClr val="accent4"/>
                </a:solidFill>
                <a:latin typeface="Fira Sans Condensed Light" panose="020B0604020202020204" charset="0"/>
                <a:cs typeface="Times New Roman" panose="02020603050405020304" pitchFamily="18" charset="0"/>
              </a:rPr>
              <a:t>Linus</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Torvalds</a:t>
            </a:r>
            <a:r>
              <a:rPr lang="es-ES" sz="1600" dirty="0">
                <a:solidFill>
                  <a:schemeClr val="accent4"/>
                </a:solidFill>
                <a:latin typeface="Fira Sans Condensed Light" panose="020B0604020202020204" charset="0"/>
                <a:cs typeface="Times New Roman" panose="02020603050405020304" pitchFamily="18" charset="0"/>
              </a:rPr>
              <a:t>. Un sistema de gestión de versiones es utilizado por los desarrolladores para poder administrar su proyecto, ordenando el código de cada una de las nuevas versiones que sacan de sus aplicaciones para evitar confusiones. Así, al tener copias de cada una de las versiones de su aplicación, no se perderán los estados anteriores cuando se va a actualizar.</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GitHub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06610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Crear cuenta </a:t>
            </a:r>
          </a:p>
          <a:p>
            <a:pPr algn="just"/>
            <a:r>
              <a:rPr lang="es-ES" sz="1600" dirty="0">
                <a:solidFill>
                  <a:schemeClr val="accent4"/>
                </a:solidFill>
                <a:latin typeface="Fira Sans Condensed Light" panose="020B0604020202020204" charset="0"/>
                <a:cs typeface="Times New Roman" panose="02020603050405020304" pitchFamily="18" charset="0"/>
              </a:rPr>
              <a:t>Ingresar a: https://github.com/ </a:t>
            </a:r>
            <a:endParaRPr lang="es-ES" dirty="0">
              <a:solidFill>
                <a:srgbClr val="F3F3F3"/>
              </a:solidFill>
              <a:latin typeface="Fira Sans Condensed Light"/>
              <a:ea typeface="Fira Sans Condensed Light"/>
              <a:cs typeface="Fira Sans Condensed Light"/>
              <a:sym typeface="Fira Sans Condensed Light"/>
            </a:endParaRPr>
          </a:p>
        </p:txBody>
      </p:sp>
      <p:sp>
        <p:nvSpPr>
          <p:cNvPr id="11" name="Google Shape;1603;p42"/>
          <p:cNvSpPr txBox="1"/>
          <p:nvPr/>
        </p:nvSpPr>
        <p:spPr>
          <a:xfrm>
            <a:off x="423530" y="2670449"/>
            <a:ext cx="5467516" cy="55622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 Ingresar a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Sign</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in</a:t>
            </a:r>
          </a:p>
        </p:txBody>
      </p:sp>
      <p:sp>
        <p:nvSpPr>
          <p:cNvPr id="12" name="Google Shape;1603;p42"/>
          <p:cNvSpPr txBox="1"/>
          <p:nvPr/>
        </p:nvSpPr>
        <p:spPr>
          <a:xfrm>
            <a:off x="418277" y="3085607"/>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 Agrega los datos solicitados</a:t>
            </a:r>
          </a:p>
          <a:p>
            <a:pPr algn="just"/>
            <a:r>
              <a:rPr lang="en-US" sz="1600" dirty="0" err="1">
                <a:solidFill>
                  <a:srgbClr val="F3F3F3"/>
                </a:solidFill>
                <a:latin typeface="Fira Sans Condensed Light"/>
                <a:ea typeface="Fira Sans Condensed Light"/>
                <a:cs typeface="Fira Sans Condensed Light"/>
                <a:sym typeface="Fira Sans Condensed Light"/>
              </a:rPr>
              <a:t>Agregar</a:t>
            </a:r>
            <a:r>
              <a:rPr lang="en-US" sz="1600" dirty="0">
                <a:solidFill>
                  <a:srgbClr val="F3F3F3"/>
                </a:solidFill>
                <a:latin typeface="Fira Sans Condensed Light"/>
                <a:ea typeface="Fira Sans Condensed Light"/>
                <a:cs typeface="Fira Sans Condensed Light"/>
                <a:sym typeface="Fira Sans Condensed Light"/>
              </a:rPr>
              <a:t> </a:t>
            </a:r>
            <a:r>
              <a:rPr lang="en-US" sz="1600" dirty="0" err="1">
                <a:solidFill>
                  <a:srgbClr val="F3F3F3"/>
                </a:solidFill>
                <a:latin typeface="Fira Sans Condensed Light"/>
                <a:ea typeface="Fira Sans Condensed Light"/>
                <a:cs typeface="Fira Sans Condensed Light"/>
                <a:sym typeface="Fira Sans Condensed Light"/>
              </a:rPr>
              <a:t>correo</a:t>
            </a:r>
            <a:r>
              <a:rPr lang="en-US" sz="1600" dirty="0">
                <a:solidFill>
                  <a:srgbClr val="F3F3F3"/>
                </a:solidFill>
                <a:latin typeface="Fira Sans Condensed Light"/>
                <a:ea typeface="Fira Sans Condensed Light"/>
                <a:cs typeface="Fira Sans Condensed Light"/>
                <a:sym typeface="Fira Sans Condensed Light"/>
              </a:rPr>
              <a:t>, </a:t>
            </a:r>
            <a:r>
              <a:rPr lang="en-US" sz="1600" dirty="0" err="1">
                <a:solidFill>
                  <a:srgbClr val="F3F3F3"/>
                </a:solidFill>
                <a:latin typeface="Fira Sans Condensed Light"/>
                <a:ea typeface="Fira Sans Condensed Light"/>
                <a:cs typeface="Fira Sans Condensed Light"/>
                <a:sym typeface="Fira Sans Condensed Light"/>
              </a:rPr>
              <a:t>crear</a:t>
            </a:r>
            <a:r>
              <a:rPr lang="en-US" sz="1600" dirty="0">
                <a:solidFill>
                  <a:srgbClr val="F3F3F3"/>
                </a:solidFill>
                <a:latin typeface="Fira Sans Condensed Light"/>
                <a:ea typeface="Fira Sans Condensed Light"/>
                <a:cs typeface="Fira Sans Condensed Light"/>
                <a:sym typeface="Fira Sans Condensed Light"/>
              </a:rPr>
              <a:t> password y username</a:t>
            </a:r>
            <a:endParaRPr lang="es-ES" sz="1600" dirty="0">
              <a:solidFill>
                <a:srgbClr val="F3F3F3"/>
              </a:solidFill>
              <a:latin typeface="Fira Sans Condensed Light"/>
              <a:ea typeface="Fira Sans Condensed Light"/>
              <a:cs typeface="Fira Sans Condensed Light"/>
              <a:sym typeface="Fira Sans Condensed Light"/>
            </a:endParaRPr>
          </a:p>
        </p:txBody>
      </p:sp>
      <p:sp>
        <p:nvSpPr>
          <p:cNvPr id="13" name="Google Shape;1603;p42"/>
          <p:cNvSpPr txBox="1"/>
          <p:nvPr/>
        </p:nvSpPr>
        <p:spPr>
          <a:xfrm>
            <a:off x="434041" y="3753016"/>
            <a:ext cx="5467516"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 Verificar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antibot</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p:txBody>
      </p:sp>
      <p:sp>
        <p:nvSpPr>
          <p:cNvPr id="14" name="Google Shape;1603;p42"/>
          <p:cNvSpPr txBox="1"/>
          <p:nvPr/>
        </p:nvSpPr>
        <p:spPr>
          <a:xfrm>
            <a:off x="439296" y="4136646"/>
            <a:ext cx="5467516"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5. Confirmar código enviado a correo</a:t>
            </a:r>
          </a:p>
        </p:txBody>
      </p:sp>
      <p:sp>
        <p:nvSpPr>
          <p:cNvPr id="15" name="Google Shape;1603;p42"/>
          <p:cNvSpPr txBox="1"/>
          <p:nvPr/>
        </p:nvSpPr>
        <p:spPr>
          <a:xfrm>
            <a:off x="4611905" y="2050339"/>
            <a:ext cx="4111682"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6. Seleccionar  herramientas</a:t>
            </a:r>
          </a:p>
        </p:txBody>
      </p:sp>
      <p:sp>
        <p:nvSpPr>
          <p:cNvPr id="16" name="Google Shape;1603;p42"/>
          <p:cNvSpPr txBox="1"/>
          <p:nvPr/>
        </p:nvSpPr>
        <p:spPr>
          <a:xfrm>
            <a:off x="4627672" y="2581111"/>
            <a:ext cx="4111682" cy="81373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7. Crear nuevo repositorio</a:t>
            </a:r>
          </a:p>
          <a:p>
            <a:pPr algn="just"/>
            <a:r>
              <a:rPr lang="es-ES" sz="1600" dirty="0">
                <a:solidFill>
                  <a:schemeClr val="accent4"/>
                </a:solidFill>
                <a:latin typeface="Fira Sans Condensed Light" panose="020B0604020202020204" charset="0"/>
                <a:cs typeface="Times New Roman" panose="02020603050405020304" pitchFamily="18" charset="0"/>
              </a:rPr>
              <a:t>Nombre: Analítica de datos </a:t>
            </a:r>
            <a:endParaRPr lang="es-ES" sz="1600" dirty="0">
              <a:solidFill>
                <a:srgbClr val="F3F3F3"/>
              </a:solidFill>
              <a:latin typeface="Fira Sans Condensed Light"/>
              <a:ea typeface="Fira Sans Condensed Light"/>
              <a:cs typeface="Fira Sans Condensed Light"/>
              <a:sym typeface="Fira Sans Condensed Light"/>
            </a:endParaRPr>
          </a:p>
          <a:p>
            <a:pPr algn="just"/>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p:txBody>
      </p:sp>
      <p:sp>
        <p:nvSpPr>
          <p:cNvPr id="1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GitHub del curso</a:t>
            </a: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296253" y="2523625"/>
            <a:ext cx="8847747" cy="824233"/>
          </a:xfrm>
          <a:prstGeom prst="rect">
            <a:avLst/>
          </a:prstGeom>
          <a:noFill/>
          <a:ln>
            <a:noFill/>
          </a:ln>
        </p:spPr>
        <p:txBody>
          <a:bodyPr spcFirstLastPara="1" wrap="square" lIns="91425" tIns="182875" rIns="91425" bIns="0" anchor="t" anchorCtr="0">
            <a:noAutofit/>
          </a:bodyPr>
          <a:lstStyle/>
          <a:p>
            <a:pPr algn="just"/>
            <a:r>
              <a:rPr lang="es-ES" sz="3600" b="1" dirty="0">
                <a:solidFill>
                  <a:srgbClr val="F3F3F3"/>
                </a:solidFill>
                <a:latin typeface="Fira Sans Condensed Light"/>
                <a:ea typeface="Fira Sans Condensed Light"/>
                <a:cs typeface="Fira Sans Condensed Light"/>
                <a:sym typeface="Fira Sans Condensed Light"/>
              </a:rPr>
              <a:t>https://github.com/freddy-7/TI2001B-2024.git</a:t>
            </a:r>
          </a:p>
        </p:txBody>
      </p:sp>
      <p:sp>
        <p:nvSpPr>
          <p:cNvPr id="1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42906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a:solidFill>
                  <a:schemeClr val="bg1">
                    <a:lumMod val="60000"/>
                    <a:lumOff val="40000"/>
                  </a:schemeClr>
                </a:solidFill>
                <a:latin typeface="Rajdhani"/>
                <a:ea typeface="Rajdhani"/>
                <a:cs typeface="Rajdhani"/>
                <a:sym typeface="Rajdhani"/>
              </a:rPr>
              <a:t>Python</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chemeClr val="bg1">
                    <a:lumMod val="60000"/>
                    <a:lumOff val="40000"/>
                  </a:schemeClr>
                </a:solidFill>
                <a:effectLst/>
                <a:uLnTx/>
                <a:uFillTx/>
                <a:latin typeface="Rajdhani"/>
                <a:ea typeface="Rajdhani"/>
                <a:cs typeface="Rajdhani"/>
                <a:sym typeface="Rajdhani"/>
              </a:rPr>
              <a:t>Interprete</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cxnSp>
        <p:nvCxnSpPr>
          <p:cNvPr id="18" name="Google Shape;258;p31"/>
          <p:cNvCxnSpPr/>
          <p:nvPr/>
        </p:nvCxnSpPr>
        <p:spPr>
          <a:xfrm rot="16200000" flipH="1">
            <a:off x="4067504" y="3573517"/>
            <a:ext cx="2196662" cy="10510"/>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p:cNvSpPr txBox="1"/>
          <p:nvPr/>
        </p:nvSpPr>
        <p:spPr>
          <a:xfrm>
            <a:off x="5444359" y="2402443"/>
            <a:ext cx="3520965" cy="2306191"/>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el intérprete de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python</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err="1">
                <a:solidFill>
                  <a:schemeClr val="accent4"/>
                </a:solidFill>
                <a:latin typeface="Fira Sans Condensed Light" panose="020B0604020202020204" charset="0"/>
                <a:cs typeface="Times New Roman" panose="02020603050405020304" pitchFamily="18" charset="0"/>
              </a:rPr>
              <a:t>Python</a:t>
            </a:r>
            <a:r>
              <a:rPr lang="es-ES" sz="1600" dirty="0">
                <a:solidFill>
                  <a:schemeClr val="accent4"/>
                </a:solidFill>
                <a:latin typeface="Fira Sans Condensed Light" panose="020B0604020202020204" charset="0"/>
                <a:cs typeface="Times New Roman" panose="02020603050405020304" pitchFamily="18" charset="0"/>
              </a:rPr>
              <a:t> es un lenguaje de alto nivel de programación interpretado cuya filosofía hace hincapié en la legibilidad de su código, se utiliza para desarrollar aplicaciones de todo tipo, ejemplos: </a:t>
            </a:r>
            <a:r>
              <a:rPr lang="es-ES" sz="1600" dirty="0" err="1">
                <a:solidFill>
                  <a:schemeClr val="accent4"/>
                </a:solidFill>
                <a:latin typeface="Fira Sans Condensed Light" panose="020B0604020202020204" charset="0"/>
                <a:cs typeface="Times New Roman" panose="02020603050405020304" pitchFamily="18" charset="0"/>
              </a:rPr>
              <a:t>Instagram</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Netflix</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Spotify</a:t>
            </a:r>
            <a:r>
              <a:rPr lang="es-ES" sz="1600" dirty="0">
                <a:solidFill>
                  <a:schemeClr val="accent4"/>
                </a:solidFill>
                <a:latin typeface="Fira Sans Condensed Light" panose="020B0604020202020204" charset="0"/>
                <a:cs typeface="Times New Roman" panose="02020603050405020304" pitchFamily="18" charset="0"/>
              </a:rPr>
              <a:t>, Panda 3D, entre otros.​ </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48132" name="Picture 4" descr="Los pickles de Python. Programación en Castellano."/>
          <p:cNvPicPr>
            <a:picLocks noChangeAspect="1" noChangeArrowheads="1"/>
          </p:cNvPicPr>
          <p:nvPr/>
        </p:nvPicPr>
        <p:blipFill>
          <a:blip r:embed="rId4"/>
          <a:srcRect/>
          <a:stretch>
            <a:fillRect/>
          </a:stretch>
        </p:blipFill>
        <p:spPr bwMode="auto">
          <a:xfrm>
            <a:off x="249723" y="2585545"/>
            <a:ext cx="4685635" cy="2032438"/>
          </a:xfrm>
          <a:prstGeom prst="rect">
            <a:avLst/>
          </a:prstGeom>
          <a:noFill/>
        </p:spPr>
      </p:pic>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7" name="Google Shape;137;p27"/>
          <p:cNvCxnSpPr/>
          <p:nvPr/>
        </p:nvCxnSpPr>
        <p:spPr>
          <a:xfrm>
            <a:off x="4594711" y="2465172"/>
            <a:ext cx="0" cy="630600"/>
          </a:xfrm>
          <a:prstGeom prst="straightConnector1">
            <a:avLst/>
          </a:prstGeom>
          <a:noFill/>
          <a:ln w="19050" cap="flat" cmpd="sng">
            <a:solidFill>
              <a:srgbClr val="F3F3F3"/>
            </a:solidFill>
            <a:prstDash val="solid"/>
            <a:round/>
            <a:headEnd type="oval" w="med" len="med"/>
            <a:tailEnd type="oval" w="med" len="med"/>
          </a:ln>
        </p:spPr>
      </p:cxnSp>
      <p:pic>
        <p:nvPicPr>
          <p:cNvPr id="5" name="Picture 4" descr="The Learning Gate | Tec de Monterrey"/>
          <p:cNvPicPr>
            <a:picLocks noChangeAspect="1" noChangeArrowheads="1"/>
          </p:cNvPicPr>
          <p:nvPr/>
        </p:nvPicPr>
        <p:blipFill>
          <a:blip r:embed="rId3">
            <a:lum bright="100000" contrast="100000"/>
          </a:blip>
          <a:srcRect/>
          <a:stretch>
            <a:fillRect/>
          </a:stretch>
        </p:blipFill>
        <p:spPr bwMode="auto">
          <a:xfrm>
            <a:off x="5506277" y="308115"/>
            <a:ext cx="3345621" cy="587367"/>
          </a:xfrm>
          <a:prstGeom prst="rect">
            <a:avLst/>
          </a:prstGeom>
          <a:noFill/>
        </p:spPr>
      </p:pic>
      <p:pic>
        <p:nvPicPr>
          <p:cNvPr id="24578" name="Picture 2" descr="Qué es un Modelo de Analítica de Datos? - Northware"/>
          <p:cNvPicPr>
            <a:picLocks noChangeAspect="1" noChangeArrowheads="1"/>
          </p:cNvPicPr>
          <p:nvPr/>
        </p:nvPicPr>
        <p:blipFill>
          <a:blip r:embed="rId4"/>
          <a:srcRect/>
          <a:stretch>
            <a:fillRect/>
          </a:stretch>
        </p:blipFill>
        <p:spPr bwMode="auto">
          <a:xfrm>
            <a:off x="288235" y="1749286"/>
            <a:ext cx="3965646" cy="1928191"/>
          </a:xfrm>
          <a:prstGeom prst="rect">
            <a:avLst/>
          </a:prstGeom>
          <a:noFill/>
        </p:spPr>
      </p:pic>
      <p:sp>
        <p:nvSpPr>
          <p:cNvPr id="8" name="Google Shape;135;p27"/>
          <p:cNvSpPr txBox="1">
            <a:spLocks noGrp="1"/>
          </p:cNvSpPr>
          <p:nvPr>
            <p:ph type="title"/>
          </p:nvPr>
        </p:nvSpPr>
        <p:spPr>
          <a:xfrm>
            <a:off x="4681549" y="1623442"/>
            <a:ext cx="3200181" cy="227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Bienvenida</a:t>
            </a:r>
            <a:endParaRPr dirty="0"/>
          </a:p>
        </p:txBody>
      </p:sp>
      <p:sp>
        <p:nvSpPr>
          <p:cNvPr id="9"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a:solidFill>
                  <a:schemeClr val="bg1">
                    <a:lumMod val="60000"/>
                    <a:lumOff val="40000"/>
                  </a:schemeClr>
                </a:solidFill>
                <a:latin typeface="Rajdhani"/>
                <a:ea typeface="Rajdhani"/>
                <a:cs typeface="Rajdhani"/>
                <a:sym typeface="Rajdhani"/>
              </a:rPr>
              <a:t>Python</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chemeClr val="bg1">
                    <a:lumMod val="60000"/>
                    <a:lumOff val="40000"/>
                  </a:schemeClr>
                </a:solidFill>
                <a:effectLst/>
                <a:uLnTx/>
                <a:uFillTx/>
                <a:latin typeface="Rajdhani"/>
                <a:ea typeface="Rajdhani"/>
                <a:cs typeface="Rajdhani"/>
                <a:sym typeface="Rajdhani"/>
              </a:rPr>
              <a:t>Interprete</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18171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Descargar la versión más reciente de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python</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cs typeface="Times New Roman" panose="02020603050405020304" pitchFamily="18" charset="0"/>
              </a:rPr>
              <a:t>Ingresar a: https://www.python.org/</a:t>
            </a:r>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603;p42"/>
          <p:cNvSpPr txBox="1"/>
          <p:nvPr/>
        </p:nvSpPr>
        <p:spPr>
          <a:xfrm>
            <a:off x="423530" y="2807079"/>
            <a:ext cx="5467516" cy="55622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 Crear una carpeta en el escritorio</a:t>
            </a:r>
          </a:p>
          <a:p>
            <a:pPr algn="just"/>
            <a:r>
              <a:rPr lang="en-US" sz="1600" dirty="0" err="1">
                <a:solidFill>
                  <a:srgbClr val="F3F3F3"/>
                </a:solidFill>
                <a:latin typeface="Fira Sans Condensed Light"/>
                <a:ea typeface="Fira Sans Condensed Light"/>
                <a:cs typeface="Fira Sans Condensed Light"/>
                <a:sym typeface="Fira Sans Condensed Light"/>
              </a:rPr>
              <a:t>Nombre</a:t>
            </a:r>
            <a:r>
              <a:rPr lang="en-US" sz="1600" dirty="0">
                <a:solidFill>
                  <a:srgbClr val="F3F3F3"/>
                </a:solidFill>
                <a:latin typeface="Fira Sans Condensed Light"/>
                <a:ea typeface="Fira Sans Condensed Light"/>
                <a:cs typeface="Fira Sans Condensed Light"/>
                <a:sym typeface="Fira Sans Condensed Light"/>
              </a:rPr>
              <a:t> de la </a:t>
            </a:r>
            <a:r>
              <a:rPr lang="en-US" sz="1600" dirty="0" err="1">
                <a:solidFill>
                  <a:srgbClr val="F3F3F3"/>
                </a:solidFill>
                <a:latin typeface="Fira Sans Condensed Light"/>
                <a:ea typeface="Fira Sans Condensed Light"/>
                <a:cs typeface="Fira Sans Condensed Light"/>
                <a:sym typeface="Fira Sans Condensed Light"/>
              </a:rPr>
              <a:t>carpeta</a:t>
            </a:r>
            <a:r>
              <a:rPr lang="en-US" sz="1600" dirty="0">
                <a:solidFill>
                  <a:srgbClr val="F3F3F3"/>
                </a:solidFill>
                <a:latin typeface="Fira Sans Condensed Light"/>
                <a:ea typeface="Fira Sans Condensed Light"/>
                <a:cs typeface="Fira Sans Condensed Light"/>
                <a:sym typeface="Fira Sans Condensed Light"/>
              </a:rPr>
              <a:t>: </a:t>
            </a:r>
            <a:r>
              <a:rPr lang="en-US" sz="1600" dirty="0" err="1">
                <a:solidFill>
                  <a:srgbClr val="F3F3F3"/>
                </a:solidFill>
                <a:latin typeface="Fira Sans Condensed Light"/>
                <a:ea typeface="Fira Sans Condensed Light"/>
                <a:cs typeface="Fira Sans Condensed Light"/>
                <a:sym typeface="Fira Sans Condensed Light"/>
              </a:rPr>
              <a:t>Proyecto</a:t>
            </a:r>
            <a:endParaRPr lang="es-ES" sz="1600" dirty="0">
              <a:solidFill>
                <a:srgbClr val="F3F3F3"/>
              </a:solidFill>
              <a:latin typeface="Fira Sans Condensed Light"/>
              <a:ea typeface="Fira Sans Condensed Light"/>
              <a:cs typeface="Fira Sans Condensed Light"/>
              <a:sym typeface="Fira Sans Condensed Light"/>
            </a:endParaRP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p>
        </p:txBody>
      </p:sp>
      <p:sp>
        <p:nvSpPr>
          <p:cNvPr id="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3702" y="439311"/>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a:solidFill>
                  <a:schemeClr val="bg1">
                    <a:lumMod val="60000"/>
                    <a:lumOff val="40000"/>
                  </a:schemeClr>
                </a:solidFill>
                <a:latin typeface="Rajdhani"/>
                <a:ea typeface="Rajdhani"/>
                <a:cs typeface="Rajdhani"/>
                <a:sym typeface="Rajdhani"/>
              </a:rPr>
              <a:t>Python</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chemeClr val="bg1">
                    <a:lumMod val="60000"/>
                    <a:lumOff val="40000"/>
                  </a:schemeClr>
                </a:solidFill>
                <a:effectLst/>
                <a:uLnTx/>
                <a:uFillTx/>
                <a:latin typeface="Rajdhani"/>
                <a:ea typeface="Rajdhani"/>
                <a:cs typeface="Rajdhani"/>
                <a:sym typeface="Rajdhani"/>
              </a:rPr>
              <a:t>Interprete</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184486"/>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1030" name="Picture 6">
            <a:extLst>
              <a:ext uri="{FF2B5EF4-FFF2-40B4-BE49-F238E27FC236}">
                <a16:creationId xmlns:a16="http://schemas.microsoft.com/office/drawing/2014/main" id="{86F67D0B-90CA-6ADB-3FFD-9CA6351D0B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4984" y="1900972"/>
            <a:ext cx="4591335" cy="2887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412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Visual</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Studio Code (Editor)</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pic>
        <p:nvPicPr>
          <p:cNvPr id="48130" name="Picture 2" descr="Editor de código Visual Studio Code para el desarrollo web - Iván Andréi"/>
          <p:cNvPicPr>
            <a:picLocks noChangeAspect="1" noChangeArrowheads="1"/>
          </p:cNvPicPr>
          <p:nvPr/>
        </p:nvPicPr>
        <p:blipFill>
          <a:blip r:embed="rId4"/>
          <a:srcRect/>
          <a:stretch>
            <a:fillRect/>
          </a:stretch>
        </p:blipFill>
        <p:spPr bwMode="auto">
          <a:xfrm>
            <a:off x="583792" y="2449937"/>
            <a:ext cx="4072290" cy="2290229"/>
          </a:xfrm>
          <a:prstGeom prst="rect">
            <a:avLst/>
          </a:prstGeom>
          <a:noFill/>
        </p:spPr>
      </p:pic>
      <p:cxnSp>
        <p:nvCxnSpPr>
          <p:cNvPr id="18" name="Google Shape;258;p31"/>
          <p:cNvCxnSpPr/>
          <p:nvPr/>
        </p:nvCxnSpPr>
        <p:spPr>
          <a:xfrm rot="16200000" flipH="1">
            <a:off x="4067504" y="3573517"/>
            <a:ext cx="2196662" cy="10510"/>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p:cNvSpPr txBox="1"/>
          <p:nvPr/>
        </p:nvSpPr>
        <p:spPr>
          <a:xfrm>
            <a:off x="5444359" y="2402443"/>
            <a:ext cx="3520965" cy="2306191"/>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Visual Studio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a:solidFill>
                  <a:schemeClr val="accent4"/>
                </a:solidFill>
                <a:latin typeface="Fira Sans Condensed Light" panose="020B0604020202020204" charset="0"/>
                <a:cs typeface="Times New Roman" panose="02020603050405020304" pitchFamily="18" charset="0"/>
              </a:rPr>
              <a:t>Es un editor de código fuente desarrollado por Microsoft para Windows, Linux, </a:t>
            </a:r>
            <a:r>
              <a:rPr lang="es-ES" sz="1600" dirty="0" err="1">
                <a:solidFill>
                  <a:schemeClr val="accent4"/>
                </a:solidFill>
                <a:latin typeface="Fira Sans Condensed Light" panose="020B0604020202020204" charset="0"/>
                <a:cs typeface="Times New Roman" panose="02020603050405020304" pitchFamily="18" charset="0"/>
              </a:rPr>
              <a:t>macOS</a:t>
            </a:r>
            <a:r>
              <a:rPr lang="es-ES" sz="1600" dirty="0">
                <a:solidFill>
                  <a:schemeClr val="accent4"/>
                </a:solidFill>
                <a:latin typeface="Fira Sans Condensed Light" panose="020B0604020202020204" charset="0"/>
                <a:cs typeface="Times New Roman" panose="02020603050405020304" pitchFamily="18" charset="0"/>
              </a:rPr>
              <a:t> y Web. Incluye soporte para la depuración, control integrado de </a:t>
            </a:r>
            <a:r>
              <a:rPr lang="es-ES" sz="1600" dirty="0" err="1">
                <a:solidFill>
                  <a:schemeClr val="accent4"/>
                </a:solidFill>
                <a:latin typeface="Fira Sans Condensed Light" panose="020B0604020202020204" charset="0"/>
                <a:cs typeface="Times New Roman" panose="02020603050405020304" pitchFamily="18" charset="0"/>
              </a:rPr>
              <a:t>Git</a:t>
            </a:r>
            <a:r>
              <a:rPr lang="es-ES" sz="1600" dirty="0">
                <a:solidFill>
                  <a:schemeClr val="accent4"/>
                </a:solidFill>
                <a:latin typeface="Fira Sans Condensed Light" panose="020B0604020202020204" charset="0"/>
                <a:cs typeface="Times New Roman" panose="02020603050405020304" pitchFamily="18" charset="0"/>
              </a:rPr>
              <a:t>, resaltado de sintaxis, finalización inteligente de código, fragmentos y refactorización de código.</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Visual</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Studio Code (Editor)</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18171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Descargar Visual Studio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cs typeface="Times New Roman" panose="02020603050405020304" pitchFamily="18" charset="0"/>
              </a:rPr>
              <a:t>Ingresar a: https://code.visualstudio.com/</a:t>
            </a:r>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603;p42"/>
          <p:cNvSpPr txBox="1"/>
          <p:nvPr/>
        </p:nvSpPr>
        <p:spPr>
          <a:xfrm>
            <a:off x="423530" y="2786059"/>
            <a:ext cx="5467516" cy="55622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 Elegir la versión apropiada para mi sistema operativo</a:t>
            </a:r>
          </a:p>
        </p:txBody>
      </p:sp>
      <p:sp>
        <p:nvSpPr>
          <p:cNvPr id="10" name="Google Shape;1603;p42"/>
          <p:cNvSpPr txBox="1"/>
          <p:nvPr/>
        </p:nvSpPr>
        <p:spPr>
          <a:xfrm>
            <a:off x="428787" y="3274791"/>
            <a:ext cx="5467516" cy="66659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 Agrega atajo al escritorio</a:t>
            </a:r>
          </a:p>
        </p:txBody>
      </p:sp>
      <p:sp>
        <p:nvSpPr>
          <p:cNvPr id="11" name="Google Shape;1603;p42"/>
          <p:cNvSpPr txBox="1"/>
          <p:nvPr/>
        </p:nvSpPr>
        <p:spPr>
          <a:xfrm>
            <a:off x="444551" y="3763523"/>
            <a:ext cx="5467516"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 Correr el programa </a:t>
            </a:r>
          </a:p>
        </p:txBody>
      </p: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Visual</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Studio Code (Editor)</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18171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Descargar extensiones requeridas </a:t>
            </a:r>
          </a:p>
          <a:p>
            <a:pPr algn="just"/>
            <a:r>
              <a:rPr lang="es-ES" sz="1600" dirty="0">
                <a:solidFill>
                  <a:schemeClr val="accent4"/>
                </a:solidFill>
                <a:latin typeface="Fira Sans Condensed Light" panose="020B0604020202020204" charset="0"/>
                <a:cs typeface="Times New Roman" panose="02020603050405020304" pitchFamily="18" charset="0"/>
              </a:rPr>
              <a:t>Ingresar a extensiones y buscar:</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55298" name="Picture 2"/>
          <p:cNvPicPr>
            <a:picLocks noChangeAspect="1" noChangeArrowheads="1"/>
          </p:cNvPicPr>
          <p:nvPr/>
        </p:nvPicPr>
        <p:blipFill>
          <a:blip r:embed="rId4"/>
          <a:srcRect t="12069" r="76897" b="31610"/>
          <a:stretch>
            <a:fillRect/>
          </a:stretch>
        </p:blipFill>
        <p:spPr bwMode="auto">
          <a:xfrm>
            <a:off x="5244663" y="977460"/>
            <a:ext cx="2982954" cy="4088524"/>
          </a:xfrm>
          <a:prstGeom prst="rect">
            <a:avLst/>
          </a:prstGeom>
          <a:noFill/>
          <a:ln w="9525">
            <a:noFill/>
            <a:miter lim="800000"/>
            <a:headEnd/>
            <a:tailEnd/>
          </a:ln>
          <a:effectLst/>
        </p:spPr>
      </p:pic>
      <p:sp>
        <p:nvSpPr>
          <p:cNvPr id="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cxnSp>
        <p:nvCxnSpPr>
          <p:cNvPr id="2" name="Conector recto de flecha 1">
            <a:extLst>
              <a:ext uri="{FF2B5EF4-FFF2-40B4-BE49-F238E27FC236}">
                <a16:creationId xmlns:a16="http://schemas.microsoft.com/office/drawing/2014/main" id="{14FA5020-6AA3-7D4E-142E-58DC5681F4BF}"/>
              </a:ext>
            </a:extLst>
          </p:cNvPr>
          <p:cNvCxnSpPr>
            <a:cxnSpLocks/>
          </p:cNvCxnSpPr>
          <p:nvPr/>
        </p:nvCxnSpPr>
        <p:spPr>
          <a:xfrm flipH="1">
            <a:off x="8335108" y="1441939"/>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ector recto de flecha 2">
            <a:extLst>
              <a:ext uri="{FF2B5EF4-FFF2-40B4-BE49-F238E27FC236}">
                <a16:creationId xmlns:a16="http://schemas.microsoft.com/office/drawing/2014/main" id="{709C290A-32D5-F105-413F-70CD7B55F321}"/>
              </a:ext>
            </a:extLst>
          </p:cNvPr>
          <p:cNvCxnSpPr>
            <a:cxnSpLocks/>
          </p:cNvCxnSpPr>
          <p:nvPr/>
        </p:nvCxnSpPr>
        <p:spPr>
          <a:xfrm flipH="1">
            <a:off x="8335108" y="1899138"/>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Conector recto de flecha 3">
            <a:extLst>
              <a:ext uri="{FF2B5EF4-FFF2-40B4-BE49-F238E27FC236}">
                <a16:creationId xmlns:a16="http://schemas.microsoft.com/office/drawing/2014/main" id="{BF52CC19-4F33-79AC-5112-562EC58E7503}"/>
              </a:ext>
            </a:extLst>
          </p:cNvPr>
          <p:cNvCxnSpPr>
            <a:cxnSpLocks/>
          </p:cNvCxnSpPr>
          <p:nvPr/>
        </p:nvCxnSpPr>
        <p:spPr>
          <a:xfrm flipH="1">
            <a:off x="8335108" y="2356339"/>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Conector recto de flecha 4">
            <a:extLst>
              <a:ext uri="{FF2B5EF4-FFF2-40B4-BE49-F238E27FC236}">
                <a16:creationId xmlns:a16="http://schemas.microsoft.com/office/drawing/2014/main" id="{82C0338B-1B85-DF5F-4E07-45001DDAD186}"/>
              </a:ext>
            </a:extLst>
          </p:cNvPr>
          <p:cNvCxnSpPr>
            <a:cxnSpLocks/>
          </p:cNvCxnSpPr>
          <p:nvPr/>
        </p:nvCxnSpPr>
        <p:spPr>
          <a:xfrm flipH="1">
            <a:off x="8335108" y="4818185"/>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Consola</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18171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Descargar extensiones requeridas </a:t>
            </a:r>
          </a:p>
          <a:p>
            <a:pPr algn="just"/>
            <a:r>
              <a:rPr lang="es-ES" sz="1600" dirty="0">
                <a:solidFill>
                  <a:schemeClr val="accent4"/>
                </a:solidFill>
                <a:latin typeface="Fira Sans Condensed Light" panose="020B0604020202020204" charset="0"/>
                <a:cs typeface="Times New Roman" panose="02020603050405020304" pitchFamily="18" charset="0"/>
              </a:rPr>
              <a:t>Ingresar a extensiones y buscar:</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56322" name="Picture 2"/>
          <p:cNvPicPr>
            <a:picLocks noChangeAspect="1" noChangeArrowheads="1"/>
          </p:cNvPicPr>
          <p:nvPr/>
        </p:nvPicPr>
        <p:blipFill>
          <a:blip r:embed="rId4"/>
          <a:srcRect t="11925" r="76735" b="31208"/>
          <a:stretch>
            <a:fillRect/>
          </a:stretch>
        </p:blipFill>
        <p:spPr bwMode="auto">
          <a:xfrm>
            <a:off x="5244663" y="1054977"/>
            <a:ext cx="2952061" cy="4056993"/>
          </a:xfrm>
          <a:prstGeom prst="rect">
            <a:avLst/>
          </a:prstGeom>
          <a:noFill/>
          <a:ln w="9525">
            <a:noFill/>
            <a:miter lim="800000"/>
            <a:headEnd/>
            <a:tailEnd/>
          </a:ln>
          <a:effectLst/>
        </p:spPr>
      </p:pic>
      <p:sp>
        <p:nvSpPr>
          <p:cNvPr id="9" name="Google Shape;1603;p42"/>
          <p:cNvSpPr txBox="1"/>
          <p:nvPr/>
        </p:nvSpPr>
        <p:spPr>
          <a:xfrm>
            <a:off x="476084" y="3238003"/>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Clonar repositorio en carpeta proyecto</a:t>
            </a:r>
          </a:p>
          <a:p>
            <a:pPr algn="just"/>
            <a:r>
              <a:rPr lang="es-ES" sz="1600" dirty="0" err="1">
                <a:solidFill>
                  <a:schemeClr val="accent4"/>
                </a:solidFill>
                <a:latin typeface="Fira Sans Condensed Light" panose="020B0604020202020204" charset="0"/>
                <a:cs typeface="Times New Roman" panose="02020603050405020304" pitchFamily="18" charset="0"/>
              </a:rPr>
              <a:t>git</a:t>
            </a:r>
            <a:r>
              <a:rPr lang="es-ES" sz="1600" dirty="0">
                <a:solidFill>
                  <a:schemeClr val="accent4"/>
                </a:solidFill>
                <a:latin typeface="Fira Sans Condensed Light" panose="020B0604020202020204" charset="0"/>
                <a:cs typeface="Times New Roman" panose="02020603050405020304" pitchFamily="18" charset="0"/>
              </a:rPr>
              <a:t> clone https://github.com/freddy-7/proyecto1.git</a:t>
            </a:r>
            <a:endParaRPr lang="es-ES" dirty="0">
              <a:solidFill>
                <a:srgbClr val="F3F3F3"/>
              </a:solidFill>
              <a:latin typeface="Fira Sans Condensed Light"/>
              <a:ea typeface="Fira Sans Condensed Light"/>
              <a:cs typeface="Fira Sans Condensed Light"/>
              <a:sym typeface="Fira Sans Condensed Light"/>
            </a:endParaRPr>
          </a:p>
        </p:txBody>
      </p:sp>
      <p:cxnSp>
        <p:nvCxnSpPr>
          <p:cNvPr id="3" name="Conector recto de flecha 2">
            <a:extLst>
              <a:ext uri="{FF2B5EF4-FFF2-40B4-BE49-F238E27FC236}">
                <a16:creationId xmlns:a16="http://schemas.microsoft.com/office/drawing/2014/main" id="{DD3F64D9-F87A-98A3-C64A-209D6204A98F}"/>
              </a:ext>
            </a:extLst>
          </p:cNvPr>
          <p:cNvCxnSpPr>
            <a:cxnSpLocks/>
          </p:cNvCxnSpPr>
          <p:nvPr/>
        </p:nvCxnSpPr>
        <p:spPr>
          <a:xfrm flipH="1">
            <a:off x="8311662" y="1453662"/>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a:extLst>
              <a:ext uri="{FF2B5EF4-FFF2-40B4-BE49-F238E27FC236}">
                <a16:creationId xmlns:a16="http://schemas.microsoft.com/office/drawing/2014/main" id="{73E458ED-4BFA-F50D-2B24-A00790D5B97A}"/>
              </a:ext>
            </a:extLst>
          </p:cNvPr>
          <p:cNvCxnSpPr>
            <a:cxnSpLocks/>
          </p:cNvCxnSpPr>
          <p:nvPr/>
        </p:nvCxnSpPr>
        <p:spPr>
          <a:xfrm flipH="1">
            <a:off x="8311662" y="1863969"/>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92C3DD2F-1EF1-E050-DDEF-332B1A8D944C}"/>
              </a:ext>
            </a:extLst>
          </p:cNvPr>
          <p:cNvCxnSpPr>
            <a:cxnSpLocks/>
          </p:cNvCxnSpPr>
          <p:nvPr/>
        </p:nvCxnSpPr>
        <p:spPr>
          <a:xfrm flipH="1">
            <a:off x="8311662" y="2883877"/>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95EB4492-60DA-1F20-6ACD-FEB753F159C4}"/>
              </a:ext>
            </a:extLst>
          </p:cNvPr>
          <p:cNvCxnSpPr>
            <a:cxnSpLocks/>
          </p:cNvCxnSpPr>
          <p:nvPr/>
        </p:nvCxnSpPr>
        <p:spPr>
          <a:xfrm flipH="1">
            <a:off x="8311662" y="3915508"/>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BCABB2FB-B253-98A1-AE5B-1B1D7A90F7B1}"/>
              </a:ext>
            </a:extLst>
          </p:cNvPr>
          <p:cNvCxnSpPr>
            <a:cxnSpLocks/>
          </p:cNvCxnSpPr>
          <p:nvPr/>
        </p:nvCxnSpPr>
        <p:spPr>
          <a:xfrm flipH="1">
            <a:off x="8311662" y="4443046"/>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Consola</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2113" y="2313647"/>
            <a:ext cx="4521586"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5. Crear nuestro segundo programa</a:t>
            </a:r>
          </a:p>
          <a:p>
            <a:pPr algn="just"/>
            <a:r>
              <a:rPr lang="en-US" sz="1600" b="1" dirty="0" err="1">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Extracción</a:t>
            </a:r>
            <a:r>
              <a:rPr lang="en-US" sz="1600" b="1"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 de </a:t>
            </a:r>
            <a:r>
              <a:rPr lang="en-US" sz="1600" b="1" dirty="0" err="1">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datos</a:t>
            </a:r>
            <a:r>
              <a:rPr lang="en-US" sz="1600" b="1"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 </a:t>
            </a:r>
            <a:endPar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n-US" sz="1600"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endParaRPr>
          </a:p>
          <a:p>
            <a:pPr algn="just"/>
            <a:r>
              <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a:t>
            </a:r>
            <a:r>
              <a:rPr lang="en-US" sz="1600" dirty="0" err="1">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Código</a:t>
            </a:r>
            <a:r>
              <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 </a:t>
            </a:r>
            <a:r>
              <a:rPr lang="en-US" sz="1600" dirty="0" err="1">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descrito</a:t>
            </a:r>
            <a:r>
              <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 en </a:t>
            </a:r>
            <a:r>
              <a:rPr lang="en-US" sz="1600" dirty="0" err="1">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clase</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 name="Google Shape;1603;p42">
            <a:extLst>
              <a:ext uri="{FF2B5EF4-FFF2-40B4-BE49-F238E27FC236}">
                <a16:creationId xmlns:a16="http://schemas.microsoft.com/office/drawing/2014/main" id="{D54A503C-66C1-1F73-0CD3-42E1845B85D1}"/>
              </a:ext>
            </a:extLst>
          </p:cNvPr>
          <p:cNvSpPr txBox="1"/>
          <p:nvPr/>
        </p:nvSpPr>
        <p:spPr>
          <a:xfrm>
            <a:off x="4475190" y="3846530"/>
            <a:ext cx="4521586" cy="908317"/>
          </a:xfrm>
          <a:prstGeom prst="rect">
            <a:avLst/>
          </a:prstGeom>
          <a:noFill/>
          <a:ln>
            <a:noFill/>
          </a:ln>
        </p:spPr>
        <p:txBody>
          <a:bodyPr spcFirstLastPara="1" wrap="square" lIns="91425" tIns="182875" rIns="91425" bIns="0" anchor="t" anchorCtr="0">
            <a:noAutofit/>
          </a:bodyPr>
          <a:lstStyle/>
          <a:p>
            <a:pPr algn="just"/>
            <a:r>
              <a:rPr lang="es-ES" sz="1600" b="1" dirty="0">
                <a:solidFill>
                  <a:srgbClr val="FFFF00"/>
                </a:solidFill>
                <a:latin typeface="Fira Sans Condensed Light" panose="020B0604020202020204" charset="0"/>
                <a:cs typeface="Times New Roman" panose="02020603050405020304" pitchFamily="18" charset="0"/>
              </a:rPr>
              <a:t>NOTA: EN CASO DE NO TENER INSTALADA LA PAQUETERIA PIP,  AGREGAR EL PATH DE LAS VARIABLES DE ENTORNO</a:t>
            </a:r>
            <a:endParaRPr lang="en-US" sz="1600" dirty="0">
              <a:solidFill>
                <a:srgbClr val="FFFF00"/>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n-US" sz="1600"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7135969"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Ingreso a configuración o ajustes y coloco en búsqueda lo siguiente:</a:t>
            </a:r>
            <a:endParaRPr lang="en-US" sz="1600"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endParaRPr>
          </a:p>
          <a:p>
            <a:pPr algn="just"/>
            <a:r>
              <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Variables</a:t>
            </a:r>
            <a:endPar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3" name="Imagen 2">
            <a:extLst>
              <a:ext uri="{FF2B5EF4-FFF2-40B4-BE49-F238E27FC236}">
                <a16:creationId xmlns:a16="http://schemas.microsoft.com/office/drawing/2014/main" id="{56B274AC-CFFF-8FAD-D674-AAA0B882DA77}"/>
              </a:ext>
            </a:extLst>
          </p:cNvPr>
          <p:cNvPicPr>
            <a:picLocks noChangeAspect="1"/>
          </p:cNvPicPr>
          <p:nvPr/>
        </p:nvPicPr>
        <p:blipFill rotWithShape="1">
          <a:blip r:embed="rId4"/>
          <a:srcRect r="51796" b="62091"/>
          <a:stretch/>
        </p:blipFill>
        <p:spPr>
          <a:xfrm>
            <a:off x="2325336" y="2734908"/>
            <a:ext cx="4493327" cy="1986674"/>
          </a:xfrm>
          <a:prstGeom prst="rect">
            <a:avLst/>
          </a:prstGeom>
        </p:spPr>
      </p:pic>
    </p:spTree>
    <p:extLst>
      <p:ext uri="{BB962C8B-B14F-4D97-AF65-F5344CB8AC3E}">
        <p14:creationId xmlns:p14="http://schemas.microsoft.com/office/powerpoint/2010/main" val="60481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Selecciono: </a:t>
            </a:r>
            <a:r>
              <a:rPr lang="es-ES" sz="1600" dirty="0">
                <a:solidFill>
                  <a:schemeClr val="tx2"/>
                </a:solidFill>
                <a:latin typeface="Fira Sans Condensed Light" panose="020B0604020202020204" charset="0"/>
                <a:cs typeface="Times New Roman" panose="02020603050405020304" pitchFamily="18" charset="0"/>
              </a:rPr>
              <a:t>“Editar las variables de entorno del sistema”</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4" name="Imagen 3">
            <a:extLst>
              <a:ext uri="{FF2B5EF4-FFF2-40B4-BE49-F238E27FC236}">
                <a16:creationId xmlns:a16="http://schemas.microsoft.com/office/drawing/2014/main" id="{6B2D8E7A-3268-8822-878F-647600C1FFD5}"/>
              </a:ext>
            </a:extLst>
          </p:cNvPr>
          <p:cNvPicPr>
            <a:picLocks noChangeAspect="1"/>
          </p:cNvPicPr>
          <p:nvPr/>
        </p:nvPicPr>
        <p:blipFill rotWithShape="1">
          <a:blip r:embed="rId4"/>
          <a:srcRect l="35658" t="9553" r="34022" b="26370"/>
          <a:stretch/>
        </p:blipFill>
        <p:spPr>
          <a:xfrm>
            <a:off x="4887333" y="1038752"/>
            <a:ext cx="3344858" cy="3974312"/>
          </a:xfrm>
          <a:prstGeom prst="rect">
            <a:avLst/>
          </a:prstGeom>
        </p:spPr>
      </p:pic>
      <p:sp>
        <p:nvSpPr>
          <p:cNvPr id="5" name="Google Shape;1603;p42">
            <a:extLst>
              <a:ext uri="{FF2B5EF4-FFF2-40B4-BE49-F238E27FC236}">
                <a16:creationId xmlns:a16="http://schemas.microsoft.com/office/drawing/2014/main" id="{08DC46DE-941C-0074-F92F-2D51C608999C}"/>
              </a:ext>
            </a:extLst>
          </p:cNvPr>
          <p:cNvSpPr txBox="1"/>
          <p:nvPr/>
        </p:nvSpPr>
        <p:spPr>
          <a:xfrm>
            <a:off x="378523" y="2969029"/>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Selecciono: </a:t>
            </a:r>
            <a:r>
              <a:rPr lang="es-ES" sz="1600" dirty="0">
                <a:solidFill>
                  <a:schemeClr val="tx2"/>
                </a:solidFill>
                <a:latin typeface="Fira Sans Condensed Light" panose="020B0604020202020204" charset="0"/>
                <a:cs typeface="Times New Roman" panose="02020603050405020304" pitchFamily="18" charset="0"/>
              </a:rPr>
              <a:t>“Variables de entorno”</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395550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Selecciono: </a:t>
            </a:r>
            <a:r>
              <a:rPr lang="es-ES" sz="1600" dirty="0">
                <a:solidFill>
                  <a:schemeClr val="tx2"/>
                </a:solidFill>
                <a:latin typeface="Fira Sans Condensed Light" panose="020B0604020202020204" charset="0"/>
                <a:cs typeface="Times New Roman" panose="02020603050405020304" pitchFamily="18" charset="0"/>
              </a:rPr>
              <a:t>“</a:t>
            </a:r>
            <a:r>
              <a:rPr lang="es-ES" sz="1600" dirty="0" err="1">
                <a:solidFill>
                  <a:schemeClr val="tx2"/>
                </a:solidFill>
                <a:latin typeface="Fira Sans Condensed Light" panose="020B0604020202020204" charset="0"/>
                <a:cs typeface="Times New Roman" panose="02020603050405020304" pitchFamily="18" charset="0"/>
              </a:rPr>
              <a:t>Path</a:t>
            </a:r>
            <a:r>
              <a:rPr lang="es-ES" sz="1600" dirty="0">
                <a:solidFill>
                  <a:schemeClr val="tx2"/>
                </a:solidFill>
                <a:latin typeface="Fira Sans Condensed Light" panose="020B0604020202020204" charset="0"/>
                <a:cs typeface="Times New Roman" panose="02020603050405020304" pitchFamily="18" charset="0"/>
              </a:rPr>
              <a:t>”</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5" name="Google Shape;1603;p42">
            <a:extLst>
              <a:ext uri="{FF2B5EF4-FFF2-40B4-BE49-F238E27FC236}">
                <a16:creationId xmlns:a16="http://schemas.microsoft.com/office/drawing/2014/main" id="{08DC46DE-941C-0074-F92F-2D51C608999C}"/>
              </a:ext>
            </a:extLst>
          </p:cNvPr>
          <p:cNvSpPr txBox="1"/>
          <p:nvPr/>
        </p:nvSpPr>
        <p:spPr>
          <a:xfrm>
            <a:off x="378523" y="2969029"/>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5. Selecciono: </a:t>
            </a:r>
            <a:r>
              <a:rPr lang="es-ES" sz="1600" dirty="0">
                <a:solidFill>
                  <a:schemeClr val="tx2"/>
                </a:solidFill>
                <a:latin typeface="Fira Sans Condensed Light" panose="020B0604020202020204" charset="0"/>
                <a:cs typeface="Times New Roman" panose="02020603050405020304" pitchFamily="18" charset="0"/>
              </a:rPr>
              <a:t>“Editar”</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pic>
        <p:nvPicPr>
          <p:cNvPr id="3" name="Imagen 2">
            <a:extLst>
              <a:ext uri="{FF2B5EF4-FFF2-40B4-BE49-F238E27FC236}">
                <a16:creationId xmlns:a16="http://schemas.microsoft.com/office/drawing/2014/main" id="{39D18B46-833C-1D51-A7D8-FB85C789491C}"/>
              </a:ext>
            </a:extLst>
          </p:cNvPr>
          <p:cNvPicPr>
            <a:picLocks noChangeAspect="1"/>
          </p:cNvPicPr>
          <p:nvPr/>
        </p:nvPicPr>
        <p:blipFill rotWithShape="1">
          <a:blip r:embed="rId4"/>
          <a:srcRect l="27581" t="8641" r="27377" b="16109"/>
          <a:stretch/>
        </p:blipFill>
        <p:spPr>
          <a:xfrm>
            <a:off x="4653304" y="1091600"/>
            <a:ext cx="4118583" cy="3868615"/>
          </a:xfrm>
          <a:prstGeom prst="rect">
            <a:avLst/>
          </a:prstGeom>
        </p:spPr>
      </p:pic>
    </p:spTree>
    <p:extLst>
      <p:ext uri="{BB962C8B-B14F-4D97-AF65-F5344CB8AC3E}">
        <p14:creationId xmlns:p14="http://schemas.microsoft.com/office/powerpoint/2010/main" val="392982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7" name="Google Shape;137;p27"/>
          <p:cNvCxnSpPr/>
          <p:nvPr/>
        </p:nvCxnSpPr>
        <p:spPr>
          <a:xfrm>
            <a:off x="4594711" y="2465172"/>
            <a:ext cx="0" cy="630600"/>
          </a:xfrm>
          <a:prstGeom prst="straightConnector1">
            <a:avLst/>
          </a:prstGeom>
          <a:noFill/>
          <a:ln w="19050" cap="flat" cmpd="sng">
            <a:solidFill>
              <a:srgbClr val="F3F3F3"/>
            </a:solidFill>
            <a:prstDash val="solid"/>
            <a:round/>
            <a:headEnd type="oval" w="med" len="med"/>
            <a:tailEnd type="oval" w="med" len="med"/>
          </a:ln>
        </p:spPr>
      </p:cxnSp>
      <p:pic>
        <p:nvPicPr>
          <p:cNvPr id="5" name="Picture 4" descr="The Learning Gate | Tec de Monterrey"/>
          <p:cNvPicPr>
            <a:picLocks noChangeAspect="1" noChangeArrowheads="1"/>
          </p:cNvPicPr>
          <p:nvPr/>
        </p:nvPicPr>
        <p:blipFill>
          <a:blip r:embed="rId3">
            <a:lum bright="100000" contrast="100000"/>
          </a:blip>
          <a:srcRect/>
          <a:stretch>
            <a:fillRect/>
          </a:stretch>
        </p:blipFill>
        <p:spPr bwMode="auto">
          <a:xfrm>
            <a:off x="5506277" y="308115"/>
            <a:ext cx="3345621" cy="587367"/>
          </a:xfrm>
          <a:prstGeom prst="rect">
            <a:avLst/>
          </a:prstGeom>
          <a:noFill/>
        </p:spPr>
      </p:pic>
      <p:sp>
        <p:nvSpPr>
          <p:cNvPr id="7" name="Google Shape;136;p27"/>
          <p:cNvSpPr txBox="1">
            <a:spLocks noGrp="1"/>
          </p:cNvSpPr>
          <p:nvPr>
            <p:ph type="subTitle" idx="1"/>
          </p:nvPr>
        </p:nvSpPr>
        <p:spPr>
          <a:xfrm>
            <a:off x="4333462" y="1921615"/>
            <a:ext cx="3737113" cy="2274300"/>
          </a:xfrm>
          <a:prstGeom prst="rect">
            <a:avLst/>
          </a:prstGeom>
        </p:spPr>
        <p:txBody>
          <a:bodyPr spcFirstLastPara="1" wrap="square" lIns="91425" tIns="91425" rIns="91425" bIns="91425" anchor="ctr" anchorCtr="0">
            <a:noAutofit/>
          </a:bodyPr>
          <a:lstStyle/>
          <a:p>
            <a:pPr algn="l"/>
            <a:r>
              <a:rPr lang="es-ES" dirty="0"/>
              <a:t>     </a:t>
            </a:r>
          </a:p>
          <a:p>
            <a:pPr algn="l"/>
            <a:r>
              <a:rPr lang="es-ES" dirty="0"/>
              <a:t>     </a:t>
            </a:r>
            <a:r>
              <a:rPr lang="es-ES" b="1" dirty="0"/>
              <a:t>“Los datos se están convirtiendo en la nueva materia prima de los negocios.”   </a:t>
            </a:r>
          </a:p>
          <a:p>
            <a:pPr algn="l"/>
            <a:r>
              <a:rPr lang="es-ES" dirty="0"/>
              <a:t>       </a:t>
            </a:r>
          </a:p>
          <a:p>
            <a:pPr algn="l"/>
            <a:r>
              <a:rPr lang="es-ES" dirty="0"/>
              <a:t>                                               –Craig </a:t>
            </a:r>
            <a:r>
              <a:rPr lang="es-ES" dirty="0" err="1"/>
              <a:t>Mundie</a:t>
            </a:r>
            <a:endParaRPr lang="es-ES" dirty="0"/>
          </a:p>
          <a:p>
            <a:pPr algn="l"/>
            <a:br>
              <a:rPr lang="es-ES" dirty="0"/>
            </a:br>
            <a:endParaRPr dirty="0"/>
          </a:p>
        </p:txBody>
      </p:sp>
      <p:pic>
        <p:nvPicPr>
          <p:cNvPr id="26626" name="Picture 2" descr="Reconocer los diferentes tipos de datos, indispensable en la era del Big  Data"/>
          <p:cNvPicPr>
            <a:picLocks noChangeAspect="1" noChangeArrowheads="1"/>
          </p:cNvPicPr>
          <p:nvPr/>
        </p:nvPicPr>
        <p:blipFill>
          <a:blip r:embed="rId4"/>
          <a:srcRect/>
          <a:stretch>
            <a:fillRect/>
          </a:stretch>
        </p:blipFill>
        <p:spPr bwMode="auto">
          <a:xfrm>
            <a:off x="433872" y="1396958"/>
            <a:ext cx="3805398" cy="2757599"/>
          </a:xfrm>
          <a:prstGeom prst="rect">
            <a:avLst/>
          </a:prstGeom>
          <a:noFill/>
        </p:spPr>
      </p:pic>
      <p:sp>
        <p:nvSpPr>
          <p:cNvPr id="8"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6. Selecciono: </a:t>
            </a:r>
            <a:r>
              <a:rPr lang="es-ES" sz="1600" dirty="0">
                <a:solidFill>
                  <a:schemeClr val="tx2"/>
                </a:solidFill>
                <a:latin typeface="Fira Sans Condensed Light" panose="020B0604020202020204" charset="0"/>
                <a:cs typeface="Times New Roman" panose="02020603050405020304" pitchFamily="18" charset="0"/>
              </a:rPr>
              <a:t>“Nuevo”</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4" name="Imagen 3">
            <a:extLst>
              <a:ext uri="{FF2B5EF4-FFF2-40B4-BE49-F238E27FC236}">
                <a16:creationId xmlns:a16="http://schemas.microsoft.com/office/drawing/2014/main" id="{AF5A97E5-E663-CBB4-34C8-59180D23A26A}"/>
              </a:ext>
            </a:extLst>
          </p:cNvPr>
          <p:cNvPicPr>
            <a:picLocks noChangeAspect="1"/>
          </p:cNvPicPr>
          <p:nvPr/>
        </p:nvPicPr>
        <p:blipFill rotWithShape="1">
          <a:blip r:embed="rId4"/>
          <a:srcRect l="30530" t="12857" r="30567" b="20669"/>
          <a:stretch/>
        </p:blipFill>
        <p:spPr>
          <a:xfrm>
            <a:off x="4846628" y="1143513"/>
            <a:ext cx="3918849" cy="3764789"/>
          </a:xfrm>
          <a:prstGeom prst="rect">
            <a:avLst/>
          </a:prstGeom>
        </p:spPr>
      </p:pic>
    </p:spTree>
    <p:extLst>
      <p:ext uri="{BB962C8B-B14F-4D97-AF65-F5344CB8AC3E}">
        <p14:creationId xmlns:p14="http://schemas.microsoft.com/office/powerpoint/2010/main" val="250218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7. Busco: </a:t>
            </a:r>
            <a:r>
              <a:rPr lang="es-ES" sz="1600" dirty="0">
                <a:solidFill>
                  <a:schemeClr val="tx2"/>
                </a:solidFill>
                <a:latin typeface="Fira Sans Condensed Light" panose="020B0604020202020204" charset="0"/>
                <a:cs typeface="Times New Roman" panose="02020603050405020304" pitchFamily="18" charset="0"/>
              </a:rPr>
              <a:t>“Python”</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3" name="Imagen 2">
            <a:extLst>
              <a:ext uri="{FF2B5EF4-FFF2-40B4-BE49-F238E27FC236}">
                <a16:creationId xmlns:a16="http://schemas.microsoft.com/office/drawing/2014/main" id="{89BC5306-D012-A541-0193-37D7F907C84B}"/>
              </a:ext>
            </a:extLst>
          </p:cNvPr>
          <p:cNvPicPr>
            <a:picLocks noChangeAspect="1"/>
          </p:cNvPicPr>
          <p:nvPr/>
        </p:nvPicPr>
        <p:blipFill rotWithShape="1">
          <a:blip r:embed="rId4"/>
          <a:srcRect l="25915" t="523" r="17719" b="-24"/>
          <a:stretch/>
        </p:blipFill>
        <p:spPr>
          <a:xfrm>
            <a:off x="4571999" y="1050624"/>
            <a:ext cx="3985067" cy="3955129"/>
          </a:xfrm>
          <a:prstGeom prst="rect">
            <a:avLst/>
          </a:prstGeom>
        </p:spPr>
      </p:pic>
      <p:sp>
        <p:nvSpPr>
          <p:cNvPr id="5" name="Google Shape;1603;p42">
            <a:extLst>
              <a:ext uri="{FF2B5EF4-FFF2-40B4-BE49-F238E27FC236}">
                <a16:creationId xmlns:a16="http://schemas.microsoft.com/office/drawing/2014/main" id="{C0741D31-888B-A9C3-797A-66AA6BDEE644}"/>
              </a:ext>
            </a:extLst>
          </p:cNvPr>
          <p:cNvSpPr txBox="1"/>
          <p:nvPr/>
        </p:nvSpPr>
        <p:spPr>
          <a:xfrm>
            <a:off x="372113" y="2714037"/>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8. Clic derecho sobre: </a:t>
            </a:r>
            <a:r>
              <a:rPr lang="es-ES" sz="1600" dirty="0">
                <a:solidFill>
                  <a:schemeClr val="tx2"/>
                </a:solidFill>
                <a:latin typeface="Fira Sans Condensed Light" panose="020B0604020202020204" charset="0"/>
                <a:cs typeface="Times New Roman" panose="02020603050405020304" pitchFamily="18" charset="0"/>
              </a:rPr>
              <a:t>“IDLE (Python 3.11 64 bits)”</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6" name="Google Shape;1603;p42">
            <a:extLst>
              <a:ext uri="{FF2B5EF4-FFF2-40B4-BE49-F238E27FC236}">
                <a16:creationId xmlns:a16="http://schemas.microsoft.com/office/drawing/2014/main" id="{65864CF3-24A8-C1B3-5FB2-0AD793DD754B}"/>
              </a:ext>
            </a:extLst>
          </p:cNvPr>
          <p:cNvSpPr txBox="1"/>
          <p:nvPr/>
        </p:nvSpPr>
        <p:spPr>
          <a:xfrm>
            <a:off x="365703" y="357296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9. Selecciono: </a:t>
            </a:r>
            <a:r>
              <a:rPr lang="es-ES" sz="1600" dirty="0">
                <a:solidFill>
                  <a:schemeClr val="tx2"/>
                </a:solidFill>
                <a:latin typeface="Fira Sans Condensed Light" panose="020B0604020202020204" charset="0"/>
                <a:cs typeface="Times New Roman" panose="02020603050405020304" pitchFamily="18" charset="0"/>
              </a:rPr>
              <a:t>“abrir ubicación del archivo</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cxnSp>
        <p:nvCxnSpPr>
          <p:cNvPr id="8" name="Conector recto de flecha 7">
            <a:extLst>
              <a:ext uri="{FF2B5EF4-FFF2-40B4-BE49-F238E27FC236}">
                <a16:creationId xmlns:a16="http://schemas.microsoft.com/office/drawing/2014/main" id="{9490963A-1C52-2574-221E-78607A659D3D}"/>
              </a:ext>
            </a:extLst>
          </p:cNvPr>
          <p:cNvCxnSpPr>
            <a:cxnSpLocks/>
          </p:cNvCxnSpPr>
          <p:nvPr/>
        </p:nvCxnSpPr>
        <p:spPr>
          <a:xfrm>
            <a:off x="4255475" y="4921875"/>
            <a:ext cx="31652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B687A8EF-AD82-D8D3-ADFB-44C258AAB125}"/>
              </a:ext>
            </a:extLst>
          </p:cNvPr>
          <p:cNvCxnSpPr>
            <a:cxnSpLocks/>
          </p:cNvCxnSpPr>
          <p:nvPr/>
        </p:nvCxnSpPr>
        <p:spPr>
          <a:xfrm>
            <a:off x="4255475" y="2471752"/>
            <a:ext cx="31652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B86A49C3-586A-8C42-20F6-427CD01B6CFE}"/>
              </a:ext>
            </a:extLst>
          </p:cNvPr>
          <p:cNvCxnSpPr>
            <a:cxnSpLocks/>
          </p:cNvCxnSpPr>
          <p:nvPr/>
        </p:nvCxnSpPr>
        <p:spPr>
          <a:xfrm flipH="1">
            <a:off x="7045570" y="2784375"/>
            <a:ext cx="4103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33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10. Clic derecho sobre: </a:t>
            </a:r>
            <a:r>
              <a:rPr lang="es-ES" sz="1600" dirty="0">
                <a:solidFill>
                  <a:schemeClr val="tx2"/>
                </a:solidFill>
                <a:latin typeface="Fira Sans Condensed Light" panose="020B0604020202020204" charset="0"/>
                <a:cs typeface="Times New Roman" panose="02020603050405020304" pitchFamily="18" charset="0"/>
              </a:rPr>
              <a:t>“IDLE (Python 3.11 64 bits)”</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13" name="Imagen 12">
            <a:extLst>
              <a:ext uri="{FF2B5EF4-FFF2-40B4-BE49-F238E27FC236}">
                <a16:creationId xmlns:a16="http://schemas.microsoft.com/office/drawing/2014/main" id="{4D6AF19E-0FD3-830A-8000-AAADED755B4A}"/>
              </a:ext>
            </a:extLst>
          </p:cNvPr>
          <p:cNvPicPr>
            <a:picLocks noChangeAspect="1"/>
          </p:cNvPicPr>
          <p:nvPr/>
        </p:nvPicPr>
        <p:blipFill rotWithShape="1">
          <a:blip r:embed="rId4"/>
          <a:srcRect l="14794"/>
          <a:stretch/>
        </p:blipFill>
        <p:spPr>
          <a:xfrm>
            <a:off x="4109429" y="1697230"/>
            <a:ext cx="4826922" cy="3335912"/>
          </a:xfrm>
          <a:prstGeom prst="rect">
            <a:avLst/>
          </a:prstGeom>
        </p:spPr>
      </p:pic>
      <p:sp>
        <p:nvSpPr>
          <p:cNvPr id="14" name="Google Shape;1603;p42">
            <a:extLst>
              <a:ext uri="{FF2B5EF4-FFF2-40B4-BE49-F238E27FC236}">
                <a16:creationId xmlns:a16="http://schemas.microsoft.com/office/drawing/2014/main" id="{1881D1A7-1A3B-0E01-FE29-63EAD9F054F9}"/>
              </a:ext>
            </a:extLst>
          </p:cNvPr>
          <p:cNvSpPr txBox="1"/>
          <p:nvPr/>
        </p:nvSpPr>
        <p:spPr>
          <a:xfrm>
            <a:off x="372113" y="3066028"/>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11. Selecciono: </a:t>
            </a:r>
            <a:r>
              <a:rPr lang="es-ES" sz="1600" dirty="0">
                <a:solidFill>
                  <a:schemeClr val="tx2"/>
                </a:solidFill>
                <a:latin typeface="Fira Sans Condensed Light" panose="020B0604020202020204" charset="0"/>
                <a:cs typeface="Times New Roman" panose="02020603050405020304" pitchFamily="18" charset="0"/>
              </a:rPr>
              <a:t>“Propiedades”</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271274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12. Selecciono: </a:t>
            </a:r>
            <a:r>
              <a:rPr lang="es-ES" sz="1600" dirty="0">
                <a:solidFill>
                  <a:schemeClr val="tx2"/>
                </a:solidFill>
                <a:latin typeface="Fira Sans Condensed Light" panose="020B0604020202020204" charset="0"/>
                <a:cs typeface="Times New Roman" panose="02020603050405020304" pitchFamily="18" charset="0"/>
              </a:rPr>
              <a:t>“Abrir ubicación”</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3" name="Imagen 2">
            <a:extLst>
              <a:ext uri="{FF2B5EF4-FFF2-40B4-BE49-F238E27FC236}">
                <a16:creationId xmlns:a16="http://schemas.microsoft.com/office/drawing/2014/main" id="{10472C46-7683-A26D-ADEF-45819037F2ED}"/>
              </a:ext>
            </a:extLst>
          </p:cNvPr>
          <p:cNvPicPr>
            <a:picLocks noChangeAspect="1"/>
          </p:cNvPicPr>
          <p:nvPr/>
        </p:nvPicPr>
        <p:blipFill>
          <a:blip r:embed="rId4"/>
          <a:stretch>
            <a:fillRect/>
          </a:stretch>
        </p:blipFill>
        <p:spPr>
          <a:xfrm>
            <a:off x="4925800" y="1041785"/>
            <a:ext cx="2622183" cy="4074136"/>
          </a:xfrm>
          <a:prstGeom prst="rect">
            <a:avLst/>
          </a:prstGeom>
        </p:spPr>
      </p:pic>
      <p:cxnSp>
        <p:nvCxnSpPr>
          <p:cNvPr id="4" name="Conector recto de flecha 3">
            <a:extLst>
              <a:ext uri="{FF2B5EF4-FFF2-40B4-BE49-F238E27FC236}">
                <a16:creationId xmlns:a16="http://schemas.microsoft.com/office/drawing/2014/main" id="{F5BA901A-5167-EB48-E161-B18AC55E6192}"/>
              </a:ext>
            </a:extLst>
          </p:cNvPr>
          <p:cNvCxnSpPr>
            <a:cxnSpLocks/>
          </p:cNvCxnSpPr>
          <p:nvPr/>
        </p:nvCxnSpPr>
        <p:spPr>
          <a:xfrm>
            <a:off x="5222437" y="3690952"/>
            <a:ext cx="31652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13. Selecciono: </a:t>
            </a:r>
            <a:r>
              <a:rPr lang="es-ES" sz="1600" dirty="0">
                <a:solidFill>
                  <a:schemeClr val="tx2"/>
                </a:solidFill>
                <a:latin typeface="Fira Sans Condensed Light" panose="020B0604020202020204" charset="0"/>
                <a:cs typeface="Times New Roman" panose="02020603050405020304" pitchFamily="18" charset="0"/>
              </a:rPr>
              <a:t>“El </a:t>
            </a:r>
            <a:r>
              <a:rPr lang="es-ES" sz="1600" dirty="0" err="1">
                <a:solidFill>
                  <a:schemeClr val="tx2"/>
                </a:solidFill>
                <a:latin typeface="Fira Sans Condensed Light" panose="020B0604020202020204" charset="0"/>
                <a:cs typeface="Times New Roman" panose="02020603050405020304" pitchFamily="18" charset="0"/>
              </a:rPr>
              <a:t>path</a:t>
            </a:r>
            <a:r>
              <a:rPr lang="es-ES" sz="1600" dirty="0">
                <a:solidFill>
                  <a:schemeClr val="tx2"/>
                </a:solidFill>
                <a:latin typeface="Fira Sans Condensed Light" panose="020B0604020202020204" charset="0"/>
                <a:cs typeface="Times New Roman" panose="02020603050405020304" pitchFamily="18" charset="0"/>
              </a:rPr>
              <a:t>”</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cxnSp>
        <p:nvCxnSpPr>
          <p:cNvPr id="4" name="Conector recto de flecha 3">
            <a:extLst>
              <a:ext uri="{FF2B5EF4-FFF2-40B4-BE49-F238E27FC236}">
                <a16:creationId xmlns:a16="http://schemas.microsoft.com/office/drawing/2014/main" id="{F5BA901A-5167-EB48-E161-B18AC55E6192}"/>
              </a:ext>
            </a:extLst>
          </p:cNvPr>
          <p:cNvCxnSpPr>
            <a:cxnSpLocks/>
          </p:cNvCxnSpPr>
          <p:nvPr/>
        </p:nvCxnSpPr>
        <p:spPr>
          <a:xfrm>
            <a:off x="4413738" y="1721476"/>
            <a:ext cx="31652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10416D4B-F3DB-0416-6A3E-F7C861FCC301}"/>
              </a:ext>
            </a:extLst>
          </p:cNvPr>
          <p:cNvPicPr>
            <a:picLocks noChangeAspect="1"/>
          </p:cNvPicPr>
          <p:nvPr/>
        </p:nvPicPr>
        <p:blipFill rotWithShape="1">
          <a:blip r:embed="rId4"/>
          <a:srcRect l="9488" t="12142" r="40419" b="8103"/>
          <a:stretch/>
        </p:blipFill>
        <p:spPr>
          <a:xfrm>
            <a:off x="4747846" y="1595219"/>
            <a:ext cx="3840733" cy="3437923"/>
          </a:xfrm>
          <a:prstGeom prst="rect">
            <a:avLst/>
          </a:prstGeom>
        </p:spPr>
      </p:pic>
      <p:sp>
        <p:nvSpPr>
          <p:cNvPr id="10" name="Google Shape;1603;p42">
            <a:extLst>
              <a:ext uri="{FF2B5EF4-FFF2-40B4-BE49-F238E27FC236}">
                <a16:creationId xmlns:a16="http://schemas.microsoft.com/office/drawing/2014/main" id="{21FCE5E7-5CEC-B720-8FF5-32D3A6024B49}"/>
              </a:ext>
            </a:extLst>
          </p:cNvPr>
          <p:cNvSpPr txBox="1"/>
          <p:nvPr/>
        </p:nvSpPr>
        <p:spPr>
          <a:xfrm>
            <a:off x="372113" y="286002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14.  Clic derecho y copio: </a:t>
            </a:r>
            <a:r>
              <a:rPr lang="es-ES" sz="1600" dirty="0">
                <a:solidFill>
                  <a:schemeClr val="tx2"/>
                </a:solidFill>
                <a:latin typeface="Fira Sans Condensed Light" panose="020B0604020202020204" charset="0"/>
                <a:cs typeface="Times New Roman" panose="02020603050405020304" pitchFamily="18" charset="0"/>
              </a:rPr>
              <a:t>“El </a:t>
            </a:r>
            <a:r>
              <a:rPr lang="es-ES" sz="1600" dirty="0" err="1">
                <a:solidFill>
                  <a:schemeClr val="tx2"/>
                </a:solidFill>
                <a:latin typeface="Fira Sans Condensed Light" panose="020B0604020202020204" charset="0"/>
                <a:cs typeface="Times New Roman" panose="02020603050405020304" pitchFamily="18" charset="0"/>
              </a:rPr>
              <a:t>path</a:t>
            </a:r>
            <a:r>
              <a:rPr lang="es-ES" sz="1600" dirty="0">
                <a:solidFill>
                  <a:schemeClr val="tx2"/>
                </a:solidFill>
                <a:latin typeface="Fira Sans Condensed Light" panose="020B0604020202020204" charset="0"/>
                <a:cs typeface="Times New Roman" panose="02020603050405020304" pitchFamily="18" charset="0"/>
              </a:rPr>
              <a:t>”</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35266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15. Ingreso el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path</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como una nueva variable del entorno en : </a:t>
            </a:r>
            <a:r>
              <a:rPr lang="es-ES" sz="1600" dirty="0">
                <a:solidFill>
                  <a:schemeClr val="tx2"/>
                </a:solidFill>
                <a:latin typeface="Fira Sans Condensed Light" panose="020B0604020202020204" charset="0"/>
                <a:cs typeface="Times New Roman" panose="02020603050405020304" pitchFamily="18" charset="0"/>
              </a:rPr>
              <a:t>“nuevo” y “aceptar”</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Imagen 1">
            <a:extLst>
              <a:ext uri="{FF2B5EF4-FFF2-40B4-BE49-F238E27FC236}">
                <a16:creationId xmlns:a16="http://schemas.microsoft.com/office/drawing/2014/main" id="{DD53BC0A-926C-A9C8-A73B-0A1C3FD9B39C}"/>
              </a:ext>
            </a:extLst>
          </p:cNvPr>
          <p:cNvPicPr>
            <a:picLocks noChangeAspect="1"/>
          </p:cNvPicPr>
          <p:nvPr/>
        </p:nvPicPr>
        <p:blipFill rotWithShape="1">
          <a:blip r:embed="rId4"/>
          <a:srcRect l="30530" t="12857" r="30567" b="20669"/>
          <a:stretch/>
        </p:blipFill>
        <p:spPr>
          <a:xfrm>
            <a:off x="4572000" y="1234922"/>
            <a:ext cx="3918849" cy="3764789"/>
          </a:xfrm>
          <a:prstGeom prst="rect">
            <a:avLst/>
          </a:prstGeom>
        </p:spPr>
      </p:pic>
      <p:cxnSp>
        <p:nvCxnSpPr>
          <p:cNvPr id="4" name="Conector recto de flecha 3">
            <a:extLst>
              <a:ext uri="{FF2B5EF4-FFF2-40B4-BE49-F238E27FC236}">
                <a16:creationId xmlns:a16="http://schemas.microsoft.com/office/drawing/2014/main" id="{F5BA901A-5167-EB48-E161-B18AC55E6192}"/>
              </a:ext>
            </a:extLst>
          </p:cNvPr>
          <p:cNvCxnSpPr>
            <a:cxnSpLocks/>
          </p:cNvCxnSpPr>
          <p:nvPr/>
        </p:nvCxnSpPr>
        <p:spPr>
          <a:xfrm flipH="1">
            <a:off x="8276492" y="1758462"/>
            <a:ext cx="39858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ector recto de flecha 5">
            <a:extLst>
              <a:ext uri="{FF2B5EF4-FFF2-40B4-BE49-F238E27FC236}">
                <a16:creationId xmlns:a16="http://schemas.microsoft.com/office/drawing/2014/main" id="{D4A8E7AC-D122-F0F6-43DC-2C6E2964613B}"/>
              </a:ext>
            </a:extLst>
          </p:cNvPr>
          <p:cNvCxnSpPr>
            <a:cxnSpLocks/>
          </p:cNvCxnSpPr>
          <p:nvPr/>
        </p:nvCxnSpPr>
        <p:spPr>
          <a:xfrm>
            <a:off x="6531424" y="4794739"/>
            <a:ext cx="3868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1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16. Selecciono la carpeta: </a:t>
            </a:r>
            <a:r>
              <a:rPr lang="es-ES" sz="1600" dirty="0">
                <a:solidFill>
                  <a:schemeClr val="tx2"/>
                </a:solidFill>
                <a:latin typeface="Fira Sans Condensed Light" panose="020B0604020202020204" charset="0"/>
                <a:cs typeface="Times New Roman" panose="02020603050405020304" pitchFamily="18" charset="0"/>
              </a:rPr>
              <a:t>“scripts”</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5" name="Imagen 4">
            <a:extLst>
              <a:ext uri="{FF2B5EF4-FFF2-40B4-BE49-F238E27FC236}">
                <a16:creationId xmlns:a16="http://schemas.microsoft.com/office/drawing/2014/main" id="{0F805BA1-9C8C-06E4-4338-20DEDCEBDE24}"/>
              </a:ext>
            </a:extLst>
          </p:cNvPr>
          <p:cNvPicPr>
            <a:picLocks noChangeAspect="1"/>
          </p:cNvPicPr>
          <p:nvPr/>
        </p:nvPicPr>
        <p:blipFill rotWithShape="1">
          <a:blip r:embed="rId4"/>
          <a:srcRect l="11317" t="12857" r="41410" b="39107"/>
          <a:stretch/>
        </p:blipFill>
        <p:spPr>
          <a:xfrm>
            <a:off x="3993443" y="1705577"/>
            <a:ext cx="4858455" cy="2775691"/>
          </a:xfrm>
          <a:prstGeom prst="rect">
            <a:avLst/>
          </a:prstGeom>
        </p:spPr>
      </p:pic>
      <p:cxnSp>
        <p:nvCxnSpPr>
          <p:cNvPr id="6" name="Conector recto de flecha 5">
            <a:extLst>
              <a:ext uri="{FF2B5EF4-FFF2-40B4-BE49-F238E27FC236}">
                <a16:creationId xmlns:a16="http://schemas.microsoft.com/office/drawing/2014/main" id="{D4A8E7AC-D122-F0F6-43DC-2C6E2964613B}"/>
              </a:ext>
            </a:extLst>
          </p:cNvPr>
          <p:cNvCxnSpPr>
            <a:cxnSpLocks/>
          </p:cNvCxnSpPr>
          <p:nvPr/>
        </p:nvCxnSpPr>
        <p:spPr>
          <a:xfrm>
            <a:off x="3666149" y="3516924"/>
            <a:ext cx="3868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828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211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17. Selecciono el: </a:t>
            </a:r>
            <a:r>
              <a:rPr lang="es-ES" sz="1600" dirty="0">
                <a:solidFill>
                  <a:schemeClr val="tx2"/>
                </a:solidFill>
                <a:latin typeface="Fira Sans Condensed Light" panose="020B0604020202020204" charset="0"/>
                <a:cs typeface="Times New Roman" panose="02020603050405020304" pitchFamily="18" charset="0"/>
              </a:rPr>
              <a:t>“</a:t>
            </a:r>
            <a:r>
              <a:rPr lang="es-ES" sz="1600" dirty="0" err="1">
                <a:solidFill>
                  <a:schemeClr val="tx2"/>
                </a:solidFill>
                <a:latin typeface="Fira Sans Condensed Light" panose="020B0604020202020204" charset="0"/>
                <a:cs typeface="Times New Roman" panose="02020603050405020304" pitchFamily="18" charset="0"/>
              </a:rPr>
              <a:t>path</a:t>
            </a:r>
            <a:r>
              <a:rPr lang="es-ES" sz="1600" dirty="0">
                <a:solidFill>
                  <a:schemeClr val="tx2"/>
                </a:solidFill>
                <a:latin typeface="Fira Sans Condensed Light" panose="020B0604020202020204" charset="0"/>
                <a:cs typeface="Times New Roman" panose="02020603050405020304" pitchFamily="18" charset="0"/>
              </a:rPr>
              <a:t>”</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3" name="Imagen 2">
            <a:extLst>
              <a:ext uri="{FF2B5EF4-FFF2-40B4-BE49-F238E27FC236}">
                <a16:creationId xmlns:a16="http://schemas.microsoft.com/office/drawing/2014/main" id="{CF3D096F-DE09-76F2-DCFA-2A54BFBFCF6C}"/>
              </a:ext>
            </a:extLst>
          </p:cNvPr>
          <p:cNvPicPr>
            <a:picLocks noChangeAspect="1"/>
          </p:cNvPicPr>
          <p:nvPr/>
        </p:nvPicPr>
        <p:blipFill>
          <a:blip r:embed="rId4"/>
          <a:stretch>
            <a:fillRect/>
          </a:stretch>
        </p:blipFill>
        <p:spPr>
          <a:xfrm>
            <a:off x="4620145" y="1521144"/>
            <a:ext cx="4282178" cy="3519773"/>
          </a:xfrm>
          <a:prstGeom prst="rect">
            <a:avLst/>
          </a:prstGeom>
        </p:spPr>
      </p:pic>
      <p:cxnSp>
        <p:nvCxnSpPr>
          <p:cNvPr id="6" name="Conector recto de flecha 5">
            <a:extLst>
              <a:ext uri="{FF2B5EF4-FFF2-40B4-BE49-F238E27FC236}">
                <a16:creationId xmlns:a16="http://schemas.microsoft.com/office/drawing/2014/main" id="{D4A8E7AC-D122-F0F6-43DC-2C6E2964613B}"/>
              </a:ext>
            </a:extLst>
          </p:cNvPr>
          <p:cNvCxnSpPr>
            <a:cxnSpLocks/>
          </p:cNvCxnSpPr>
          <p:nvPr/>
        </p:nvCxnSpPr>
        <p:spPr>
          <a:xfrm>
            <a:off x="6033052" y="2082423"/>
            <a:ext cx="3868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Google Shape;1603;p42">
            <a:extLst>
              <a:ext uri="{FF2B5EF4-FFF2-40B4-BE49-F238E27FC236}">
                <a16:creationId xmlns:a16="http://schemas.microsoft.com/office/drawing/2014/main" id="{65D863A2-56FE-87CF-B0AA-2B56B05BA300}"/>
              </a:ext>
            </a:extLst>
          </p:cNvPr>
          <p:cNvSpPr txBox="1"/>
          <p:nvPr/>
        </p:nvSpPr>
        <p:spPr>
          <a:xfrm>
            <a:off x="378523" y="282687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18. Clic derecho y copio: </a:t>
            </a:r>
            <a:r>
              <a:rPr lang="es-ES" sz="1600" dirty="0">
                <a:solidFill>
                  <a:schemeClr val="tx2"/>
                </a:solidFill>
                <a:latin typeface="Fira Sans Condensed Light" panose="020B0604020202020204" charset="0"/>
                <a:cs typeface="Times New Roman" panose="02020603050405020304" pitchFamily="18" charset="0"/>
              </a:rPr>
              <a:t>“El </a:t>
            </a:r>
            <a:r>
              <a:rPr lang="es-ES" sz="1600" dirty="0" err="1">
                <a:solidFill>
                  <a:schemeClr val="tx2"/>
                </a:solidFill>
                <a:latin typeface="Fira Sans Condensed Light" panose="020B0604020202020204" charset="0"/>
                <a:cs typeface="Times New Roman" panose="02020603050405020304" pitchFamily="18" charset="0"/>
              </a:rPr>
              <a:t>path</a:t>
            </a:r>
            <a:r>
              <a:rPr lang="es-ES" sz="1600" dirty="0">
                <a:solidFill>
                  <a:schemeClr val="tx2"/>
                </a:solidFill>
                <a:latin typeface="Fira Sans Condensed Light" panose="020B0604020202020204" charset="0"/>
                <a:cs typeface="Times New Roman" panose="02020603050405020304" pitchFamily="18" charset="0"/>
              </a:rPr>
              <a:t>”</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1456990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19. Ingreso el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path</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como una nueva variable del entorno en : </a:t>
            </a:r>
            <a:r>
              <a:rPr lang="es-ES" sz="1600" dirty="0">
                <a:solidFill>
                  <a:schemeClr val="tx2"/>
                </a:solidFill>
                <a:latin typeface="Fira Sans Condensed Light" panose="020B0604020202020204" charset="0"/>
                <a:cs typeface="Times New Roman" panose="02020603050405020304" pitchFamily="18" charset="0"/>
              </a:rPr>
              <a:t>“nuevo” y “aceptar”</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Imagen 1">
            <a:extLst>
              <a:ext uri="{FF2B5EF4-FFF2-40B4-BE49-F238E27FC236}">
                <a16:creationId xmlns:a16="http://schemas.microsoft.com/office/drawing/2014/main" id="{DD53BC0A-926C-A9C8-A73B-0A1C3FD9B39C}"/>
              </a:ext>
            </a:extLst>
          </p:cNvPr>
          <p:cNvPicPr>
            <a:picLocks noChangeAspect="1"/>
          </p:cNvPicPr>
          <p:nvPr/>
        </p:nvPicPr>
        <p:blipFill rotWithShape="1">
          <a:blip r:embed="rId4"/>
          <a:srcRect l="30530" t="12857" r="30567" b="20669"/>
          <a:stretch/>
        </p:blipFill>
        <p:spPr>
          <a:xfrm>
            <a:off x="4572000" y="1234922"/>
            <a:ext cx="3918849" cy="3764789"/>
          </a:xfrm>
          <a:prstGeom prst="rect">
            <a:avLst/>
          </a:prstGeom>
        </p:spPr>
      </p:pic>
      <p:cxnSp>
        <p:nvCxnSpPr>
          <p:cNvPr id="4" name="Conector recto de flecha 3">
            <a:extLst>
              <a:ext uri="{FF2B5EF4-FFF2-40B4-BE49-F238E27FC236}">
                <a16:creationId xmlns:a16="http://schemas.microsoft.com/office/drawing/2014/main" id="{F5BA901A-5167-EB48-E161-B18AC55E6192}"/>
              </a:ext>
            </a:extLst>
          </p:cNvPr>
          <p:cNvCxnSpPr>
            <a:cxnSpLocks/>
          </p:cNvCxnSpPr>
          <p:nvPr/>
        </p:nvCxnSpPr>
        <p:spPr>
          <a:xfrm flipH="1">
            <a:off x="8276492" y="1758462"/>
            <a:ext cx="39858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ector recto de flecha 5">
            <a:extLst>
              <a:ext uri="{FF2B5EF4-FFF2-40B4-BE49-F238E27FC236}">
                <a16:creationId xmlns:a16="http://schemas.microsoft.com/office/drawing/2014/main" id="{D4A8E7AC-D122-F0F6-43DC-2C6E2964613B}"/>
              </a:ext>
            </a:extLst>
          </p:cNvPr>
          <p:cNvCxnSpPr>
            <a:cxnSpLocks/>
          </p:cNvCxnSpPr>
          <p:nvPr/>
        </p:nvCxnSpPr>
        <p:spPr>
          <a:xfrm>
            <a:off x="6531424" y="4794739"/>
            <a:ext cx="3868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56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Clonar</a:t>
            </a: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 Git Hub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cxnSp>
        <p:nvCxnSpPr>
          <p:cNvPr id="6" name="Conector recto de flecha 5">
            <a:extLst>
              <a:ext uri="{FF2B5EF4-FFF2-40B4-BE49-F238E27FC236}">
                <a16:creationId xmlns:a16="http://schemas.microsoft.com/office/drawing/2014/main" id="{D4A8E7AC-D122-F0F6-43DC-2C6E2964613B}"/>
              </a:ext>
            </a:extLst>
          </p:cNvPr>
          <p:cNvCxnSpPr>
            <a:cxnSpLocks/>
          </p:cNvCxnSpPr>
          <p:nvPr/>
        </p:nvCxnSpPr>
        <p:spPr>
          <a:xfrm>
            <a:off x="676913" y="3048000"/>
            <a:ext cx="3868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Imagen 4">
            <a:extLst>
              <a:ext uri="{FF2B5EF4-FFF2-40B4-BE49-F238E27FC236}">
                <a16:creationId xmlns:a16="http://schemas.microsoft.com/office/drawing/2014/main" id="{D8C85D11-44A0-3719-F941-CB9EE3F02FD0}"/>
              </a:ext>
            </a:extLst>
          </p:cNvPr>
          <p:cNvPicPr>
            <a:picLocks noChangeAspect="1"/>
          </p:cNvPicPr>
          <p:nvPr/>
        </p:nvPicPr>
        <p:blipFill rotWithShape="1">
          <a:blip r:embed="rId4"/>
          <a:srcRect r="41282" b="60119"/>
          <a:stretch/>
        </p:blipFill>
        <p:spPr>
          <a:xfrm>
            <a:off x="1242717" y="2106344"/>
            <a:ext cx="6658565" cy="2542652"/>
          </a:xfrm>
          <a:prstGeom prst="rect">
            <a:avLst/>
          </a:prstGeom>
        </p:spPr>
      </p:pic>
    </p:spTree>
    <p:extLst>
      <p:ext uri="{BB962C8B-B14F-4D97-AF65-F5344CB8AC3E}">
        <p14:creationId xmlns:p14="http://schemas.microsoft.com/office/powerpoint/2010/main" val="3203157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1" name="Google Shape;1603;p42"/>
          <p:cNvSpPr txBox="1"/>
          <p:nvPr/>
        </p:nvSpPr>
        <p:spPr>
          <a:xfrm>
            <a:off x="2005338" y="1970033"/>
            <a:ext cx="5967741" cy="1182341"/>
          </a:xfrm>
          <a:prstGeom prst="rect">
            <a:avLst/>
          </a:prstGeom>
          <a:noFill/>
          <a:ln>
            <a:noFill/>
          </a:ln>
        </p:spPr>
        <p:txBody>
          <a:bodyPr spcFirstLastPara="1" wrap="square" lIns="91425" tIns="182875" rIns="91425" bIns="0" anchor="t" anchorCtr="0">
            <a:noAutofit/>
          </a:bodyPr>
          <a:lstStyle/>
          <a:p>
            <a:pPr algn="just"/>
            <a:r>
              <a:rPr lang="es-ES" sz="1600" dirty="0">
                <a:solidFill>
                  <a:schemeClr val="accent4"/>
                </a:solidFill>
                <a:latin typeface="Fira Sans Condensed Light" panose="020B0604020202020204" charset="0"/>
                <a:cs typeface="Times New Roman" panose="02020603050405020304" pitchFamily="18" charset="0"/>
              </a:rPr>
              <a:t>Podrás gestionar las plataformas tecnológicas de analítica de negocios que apoyen a la organización en el proceso de transformación digital, utilizando</a:t>
            </a:r>
            <a:r>
              <a:rPr lang="en-US" sz="1600" dirty="0">
                <a:solidFill>
                  <a:schemeClr val="accent4"/>
                </a:solidFill>
                <a:latin typeface="Fira Sans Condensed Light" panose="020B0604020202020204" charset="0"/>
                <a:cs typeface="Times New Roman" panose="02020603050405020304" pitchFamily="18" charset="0"/>
              </a:rPr>
              <a:t> </a:t>
            </a:r>
            <a:r>
              <a:rPr lang="es-ES" sz="1600" dirty="0">
                <a:solidFill>
                  <a:schemeClr val="accent4"/>
                </a:solidFill>
                <a:latin typeface="Fira Sans Condensed Light" panose="020B0604020202020204" charset="0"/>
                <a:cs typeface="Times New Roman" panose="02020603050405020304" pitchFamily="18" charset="0"/>
              </a:rPr>
              <a:t>la programación de algoritmos de extracción, limpieza, e imputación de datos, así como modelos de bases de datos y las interfaces de conexiones entre diferentes fuentes.</a:t>
            </a:r>
          </a:p>
          <a:p>
            <a:pPr algn="just"/>
            <a:endParaRPr lang="en-US" dirty="0">
              <a:solidFill>
                <a:schemeClr val="accent4"/>
              </a:solidFill>
              <a:latin typeface="Fira Sans Condensed Light" panose="020B0604020202020204" charset="0"/>
              <a:cs typeface="Times New Roman" panose="02020603050405020304" pitchFamily="18" charset="0"/>
            </a:endParaRPr>
          </a:p>
          <a:p>
            <a:pPr lvl="0">
              <a:spcAft>
                <a:spcPts val="1600"/>
              </a:spcAft>
            </a:pPr>
            <a:endParaRPr lang="es-ES" dirty="0">
              <a:solidFill>
                <a:srgbClr val="F3F3F3"/>
              </a:solidFill>
              <a:latin typeface="Fira Sans Condensed Light"/>
              <a:ea typeface="Fira Sans Condensed Light"/>
              <a:cs typeface="Fira Sans Condensed Light"/>
              <a:sym typeface="Fira Sans Condensed Light"/>
            </a:endParaRPr>
          </a:p>
        </p:txBody>
      </p:sp>
      <p:sp>
        <p:nvSpPr>
          <p:cNvPr id="34" name="Google Shape;1711;p42"/>
          <p:cNvSpPr txBox="1"/>
          <p:nvPr/>
        </p:nvSpPr>
        <p:spPr>
          <a:xfrm>
            <a:off x="2076925" y="1684270"/>
            <a:ext cx="6304946" cy="349200"/>
          </a:xfrm>
          <a:prstGeom prst="rect">
            <a:avLst/>
          </a:prstGeom>
          <a:noFill/>
          <a:ln>
            <a:noFill/>
          </a:ln>
        </p:spPr>
        <p:txBody>
          <a:bodyPr spcFirstLastPara="1" wrap="square" lIns="91425" tIns="54850" rIns="91425" bIns="0" anchor="t" anchorCtr="0">
            <a:noAutofit/>
          </a:bodyPr>
          <a:lstStyle/>
          <a:p>
            <a:pPr lvl="0">
              <a:spcAft>
                <a:spcPts val="1600"/>
              </a:spcAft>
            </a:pPr>
            <a:r>
              <a:rPr lang="es-ES" sz="2200" b="1" dirty="0">
                <a:solidFill>
                  <a:srgbClr val="F3F3F3"/>
                </a:solidFill>
                <a:latin typeface="Rajdhani"/>
                <a:ea typeface="Rajdhani"/>
                <a:cs typeface="Rajdhani"/>
                <a:sym typeface="Rajdhani"/>
              </a:rPr>
              <a:t>Objetivo principal del Curso</a:t>
            </a:r>
            <a:endParaRPr sz="2200" b="1" dirty="0">
              <a:solidFill>
                <a:srgbClr val="F3F3F3"/>
              </a:solidFill>
              <a:latin typeface="Rajdhani"/>
              <a:ea typeface="Rajdhani"/>
              <a:cs typeface="Rajdhani"/>
              <a:sym typeface="Rajdhani"/>
            </a:endParaRPr>
          </a:p>
        </p:txBody>
      </p:sp>
      <p:pic>
        <p:nvPicPr>
          <p:cNvPr id="37"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pic>
        <p:nvPicPr>
          <p:cNvPr id="28674" name="Picture 2" descr="Idea y objetivo concepto | Vector Premium"/>
          <p:cNvPicPr>
            <a:picLocks noChangeAspect="1" noChangeArrowheads="1"/>
          </p:cNvPicPr>
          <p:nvPr/>
        </p:nvPicPr>
        <p:blipFill>
          <a:blip r:embed="rId4"/>
          <a:srcRect b="4570"/>
          <a:stretch>
            <a:fillRect/>
          </a:stretch>
        </p:blipFill>
        <p:spPr bwMode="auto">
          <a:xfrm>
            <a:off x="884583" y="1794008"/>
            <a:ext cx="958465" cy="914664"/>
          </a:xfrm>
          <a:prstGeom prst="rect">
            <a:avLst/>
          </a:prstGeom>
          <a:noFill/>
        </p:spPr>
      </p:pic>
      <p:sp>
        <p:nvSpPr>
          <p:cNvPr id="7" name="Google Shape;136;p27"/>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3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br>
              <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735122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Clonar</a:t>
            </a: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 Git Hub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10" name="Imagen 9">
            <a:extLst>
              <a:ext uri="{FF2B5EF4-FFF2-40B4-BE49-F238E27FC236}">
                <a16:creationId xmlns:a16="http://schemas.microsoft.com/office/drawing/2014/main" id="{3CA1A01A-2AF4-2DD7-7794-B77575F80B4D}"/>
              </a:ext>
            </a:extLst>
          </p:cNvPr>
          <p:cNvPicPr>
            <a:picLocks noChangeAspect="1"/>
          </p:cNvPicPr>
          <p:nvPr/>
        </p:nvPicPr>
        <p:blipFill>
          <a:blip r:embed="rId4"/>
          <a:stretch>
            <a:fillRect/>
          </a:stretch>
        </p:blipFill>
        <p:spPr>
          <a:xfrm>
            <a:off x="3082935" y="1864463"/>
            <a:ext cx="3681280" cy="2980582"/>
          </a:xfrm>
          <a:prstGeom prst="rect">
            <a:avLst/>
          </a:prstGeom>
        </p:spPr>
      </p:pic>
      <p:cxnSp>
        <p:nvCxnSpPr>
          <p:cNvPr id="6" name="Conector recto de flecha 5">
            <a:extLst>
              <a:ext uri="{FF2B5EF4-FFF2-40B4-BE49-F238E27FC236}">
                <a16:creationId xmlns:a16="http://schemas.microsoft.com/office/drawing/2014/main" id="{D4A8E7AC-D122-F0F6-43DC-2C6E2964613B}"/>
              </a:ext>
            </a:extLst>
          </p:cNvPr>
          <p:cNvCxnSpPr>
            <a:cxnSpLocks/>
          </p:cNvCxnSpPr>
          <p:nvPr/>
        </p:nvCxnSpPr>
        <p:spPr>
          <a:xfrm>
            <a:off x="2965939" y="3094892"/>
            <a:ext cx="3868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958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Actividad</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1.1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Extracción</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de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Datos</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78522" y="1424343"/>
            <a:ext cx="8662473" cy="3268361"/>
          </a:xfrm>
          <a:prstGeom prst="rect">
            <a:avLst/>
          </a:prstGeom>
          <a:noFill/>
          <a:ln>
            <a:noFill/>
          </a:ln>
        </p:spPr>
        <p:txBody>
          <a:bodyPr spcFirstLastPara="1" wrap="square" lIns="91425" tIns="182875" rIns="91425" bIns="0" anchor="t" anchorCtr="0">
            <a:noAutofit/>
          </a:bodyPr>
          <a:lstStyle/>
          <a:p>
            <a:pPr algn="just"/>
            <a:r>
              <a:rPr lang="en-US" sz="1600" b="1" dirty="0">
                <a:solidFill>
                  <a:schemeClr val="tx2"/>
                </a:solidFill>
                <a:latin typeface="Fira Sans Condensed Light" panose="020B0604020202020204" charset="0"/>
                <a:cs typeface="Times New Roman" panose="02020603050405020304" pitchFamily="18" charset="0"/>
              </a:rPr>
              <a:t>1.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Crear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un nuevo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repositorio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con 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nombre</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a:solidFill>
                  <a:schemeClr val="tx2"/>
                </a:solidFill>
                <a:latin typeface="Fira Sans Condensed Light" panose="020B0604020202020204" charset="0"/>
                <a:cs typeface="Times New Roman" panose="02020603050405020304" pitchFamily="18" charset="0"/>
              </a:rPr>
              <a:t>1_Extracción de Datos</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2.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Agregar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archivo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a:solidFill>
                  <a:schemeClr val="tx2"/>
                </a:solidFill>
                <a:latin typeface="Fira Sans Condensed Light" panose="020B0604020202020204" charset="0"/>
                <a:cs typeface="Times New Roman" panose="02020603050405020304" pitchFamily="18" charset="0"/>
              </a:rPr>
              <a:t>Detalle precios y productos fabricados 2022</a:t>
            </a:r>
            <a:r>
              <a:rPr lang="en-US" sz="1600" b="1" dirty="0">
                <a:solidFill>
                  <a:schemeClr val="tx2"/>
                </a:solidFill>
                <a:latin typeface="Fira Sans Condensed Light" panose="020B0604020202020204" charset="0"/>
                <a:cs typeface="Times New Roman" panose="02020603050405020304" pitchFamily="18" charset="0"/>
              </a:rPr>
              <a:t>.xlsx</a:t>
            </a:r>
          </a:p>
          <a:p>
            <a:pPr algn="just"/>
            <a:endParaRPr lang="es-E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b="1" dirty="0">
                <a:solidFill>
                  <a:schemeClr val="tx2"/>
                </a:solidFill>
                <a:latin typeface="Fira Sans Condensed Light" panose="020B0604020202020204" charset="0"/>
                <a:cs typeface="Times New Roman" panose="02020603050405020304" pitchFamily="18" charset="0"/>
              </a:rPr>
              <a:t>3.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Aplicar </a:t>
            </a: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los 10 filtros descritos en el archivo </a:t>
            </a:r>
            <a:r>
              <a:rPr lang="es-ES" sz="1600" b="1" dirty="0">
                <a:solidFill>
                  <a:schemeClr val="tx2"/>
                </a:solidFill>
                <a:latin typeface="Fira Sans Condensed Light" panose="020B0604020202020204" charset="0"/>
                <a:cs typeface="Times New Roman" panose="02020603050405020304" pitchFamily="18" charset="0"/>
              </a:rPr>
              <a:t>“1_Extracción_Datos.ipynb”</a:t>
            </a:r>
          </a:p>
          <a:p>
            <a:pPr algn="just"/>
            <a:endParaRPr lang="en-US" sz="1600" dirty="0">
              <a:solidFill>
                <a:schemeClr val="tx2"/>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4.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Crear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archivo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Visual Studio Code</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respaldarlo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en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GitHub.</a:t>
            </a: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5.</a:t>
            </a:r>
            <a:r>
              <a:rPr lang="en-US" sz="1600" dirty="0">
                <a:solidFill>
                  <a:schemeClr val="tx2"/>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Por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cada</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filtro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agregar</a:t>
            </a:r>
            <a:r>
              <a:rPr lang="en-US" sz="1600" dirty="0">
                <a:solidFill>
                  <a:schemeClr val="tx2"/>
                </a:solidFill>
                <a:latin typeface="Fira Sans Condensed Light" panose="020B0604020202020204" charset="0"/>
                <a:cs typeface="Times New Roman" panose="02020603050405020304" pitchFamily="18" charset="0"/>
              </a:rPr>
              <a:t> un </a:t>
            </a:r>
            <a:r>
              <a:rPr lang="en-US" sz="1600" b="1" dirty="0" err="1">
                <a:solidFill>
                  <a:schemeClr val="tx2"/>
                </a:solidFill>
                <a:latin typeface="Fira Sans Condensed Light" panose="020B0604020202020204" charset="0"/>
                <a:cs typeface="Times New Roman" panose="02020603050405020304" pitchFamily="18" charset="0"/>
              </a:rPr>
              <a:t>archivo</a:t>
            </a:r>
            <a:r>
              <a:rPr lang="en-US" sz="1600" b="1" dirty="0">
                <a:solidFill>
                  <a:schemeClr val="tx2"/>
                </a:solidFill>
                <a:latin typeface="Fira Sans Condensed Light" panose="020B0604020202020204" charset="0"/>
                <a:cs typeface="Times New Roman" panose="02020603050405020304" pitchFamily="18" charset="0"/>
              </a:rPr>
              <a:t> .csv </a:t>
            </a:r>
            <a:r>
              <a:rPr lang="en-US" sz="1600" dirty="0">
                <a:solidFill>
                  <a:schemeClr val="tx2"/>
                </a:solidFill>
                <a:latin typeface="Fira Sans Condensed Light" panose="020B0604020202020204" charset="0"/>
                <a:cs typeface="Times New Roman" panose="02020603050405020304" pitchFamily="18" charset="0"/>
              </a:rPr>
              <a:t>con </a:t>
            </a:r>
            <a:r>
              <a:rPr lang="en-US" sz="1600" dirty="0" err="1">
                <a:solidFill>
                  <a:schemeClr val="tx2"/>
                </a:solidFill>
                <a:latin typeface="Fira Sans Condensed Light" panose="020B0604020202020204" charset="0"/>
                <a:cs typeface="Times New Roman" panose="02020603050405020304" pitchFamily="18" charset="0"/>
              </a:rPr>
              <a:t>el</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nombre</a:t>
            </a:r>
            <a:r>
              <a:rPr lang="en-US" sz="1600" dirty="0">
                <a:solidFill>
                  <a:schemeClr val="tx2"/>
                </a:solidFill>
                <a:latin typeface="Fira Sans Condensed Light" panose="020B0604020202020204" charset="0"/>
                <a:cs typeface="Times New Roman" panose="02020603050405020304" pitchFamily="18" charset="0"/>
              </a:rPr>
              <a:t> de </a:t>
            </a:r>
            <a:r>
              <a:rPr lang="en-US" sz="1600" dirty="0" err="1">
                <a:solidFill>
                  <a:schemeClr val="tx2"/>
                </a:solidFill>
                <a:latin typeface="Fira Sans Condensed Light" panose="020B0604020202020204" charset="0"/>
                <a:cs typeface="Times New Roman" panose="02020603050405020304" pitchFamily="18" charset="0"/>
              </a:rPr>
              <a:t>cada</a:t>
            </a:r>
            <a:r>
              <a:rPr lang="en-US" sz="1600" dirty="0">
                <a:solidFill>
                  <a:schemeClr val="tx2"/>
                </a:solidFill>
                <a:latin typeface="Fira Sans Condensed Light" panose="020B0604020202020204" charset="0"/>
                <a:cs typeface="Times New Roman" panose="02020603050405020304" pitchFamily="18" charset="0"/>
              </a:rPr>
              <a:t> </a:t>
            </a:r>
            <a:r>
              <a:rPr lang="en-US" sz="1600" b="1" dirty="0" err="1">
                <a:solidFill>
                  <a:schemeClr val="tx2"/>
                </a:solidFill>
                <a:latin typeface="Fira Sans Condensed Light" panose="020B0604020202020204" charset="0"/>
                <a:cs typeface="Times New Roman" panose="02020603050405020304" pitchFamily="18" charset="0"/>
              </a:rPr>
              <a:t>filtro</a:t>
            </a:r>
            <a:r>
              <a:rPr lang="en-US" sz="1600" dirty="0">
                <a:solidFill>
                  <a:schemeClr val="tx2"/>
                </a:solidFill>
                <a:latin typeface="Fira Sans Condensed Light" panose="020B0604020202020204" charset="0"/>
                <a:cs typeface="Times New Roman" panose="02020603050405020304" pitchFamily="18" charset="0"/>
              </a:rPr>
              <a:t> y </a:t>
            </a:r>
            <a:r>
              <a:rPr lang="en-US" sz="1600" dirty="0" err="1">
                <a:solidFill>
                  <a:schemeClr val="tx2"/>
                </a:solidFill>
                <a:latin typeface="Fira Sans Condensed Light" panose="020B0604020202020204" charset="0"/>
                <a:cs typeface="Times New Roman" panose="02020603050405020304" pitchFamily="18" charset="0"/>
              </a:rPr>
              <a:t>describir</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cuales</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fueron</a:t>
            </a:r>
            <a:r>
              <a:rPr lang="en-US" sz="1600" dirty="0">
                <a:solidFill>
                  <a:schemeClr val="tx2"/>
                </a:solidFill>
                <a:latin typeface="Fira Sans Condensed Light" panose="020B0604020202020204" charset="0"/>
                <a:cs typeface="Times New Roman" panose="02020603050405020304" pitchFamily="18" charset="0"/>
              </a:rPr>
              <a:t> las variables </a:t>
            </a:r>
            <a:r>
              <a:rPr lang="en-US" sz="1600" dirty="0" err="1">
                <a:solidFill>
                  <a:schemeClr val="tx2"/>
                </a:solidFill>
                <a:latin typeface="Fira Sans Condensed Light" panose="020B0604020202020204" charset="0"/>
                <a:cs typeface="Times New Roman" panose="02020603050405020304" pitchFamily="18" charset="0"/>
              </a:rPr>
              <a:t>filtradas</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dentro</a:t>
            </a:r>
            <a:r>
              <a:rPr lang="en-US" sz="1600" dirty="0">
                <a:solidFill>
                  <a:schemeClr val="tx2"/>
                </a:solidFill>
                <a:latin typeface="Fira Sans Condensed Light" panose="020B0604020202020204" charset="0"/>
                <a:cs typeface="Times New Roman" panose="02020603050405020304" pitchFamily="18" charset="0"/>
              </a:rPr>
              <a:t> del script</a:t>
            </a:r>
          </a:p>
          <a:p>
            <a:pPr algn="just"/>
            <a:endParaRPr lang="en-US" sz="1600" dirty="0">
              <a:solidFill>
                <a:schemeClr val="tx2"/>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6. </a:t>
            </a:r>
            <a:r>
              <a:rPr lang="en-US" sz="1600" b="1" dirty="0" err="1">
                <a:solidFill>
                  <a:schemeClr val="tx2"/>
                </a:solidFill>
                <a:latin typeface="Fira Sans Condensed Light" panose="020B0604020202020204" charset="0"/>
                <a:cs typeface="Times New Roman" panose="02020603050405020304" pitchFamily="18" charset="0"/>
              </a:rPr>
              <a:t>Subir</a:t>
            </a:r>
            <a:r>
              <a:rPr lang="en-US" sz="1600" b="1" dirty="0">
                <a:solidFill>
                  <a:schemeClr val="tx2"/>
                </a:solidFill>
                <a:latin typeface="Fira Sans Condensed Light" panose="020B0604020202020204" charset="0"/>
                <a:cs typeface="Times New Roman" panose="02020603050405020304" pitchFamily="18" charset="0"/>
              </a:rPr>
              <a:t> </a:t>
            </a:r>
            <a:r>
              <a:rPr lang="en-US" sz="1600" dirty="0">
                <a:solidFill>
                  <a:schemeClr val="tx2"/>
                </a:solidFill>
                <a:latin typeface="Fira Sans Condensed Light" panose="020B0604020202020204" charset="0"/>
                <a:cs typeface="Times New Roman" panose="02020603050405020304" pitchFamily="18" charset="0"/>
              </a:rPr>
              <a:t>el link del </a:t>
            </a:r>
            <a:r>
              <a:rPr lang="en-US" sz="1600" dirty="0" err="1">
                <a:solidFill>
                  <a:schemeClr val="tx2"/>
                </a:solidFill>
                <a:latin typeface="Fira Sans Condensed Light" panose="020B0604020202020204" charset="0"/>
                <a:cs typeface="Times New Roman" panose="02020603050405020304" pitchFamily="18" charset="0"/>
              </a:rPr>
              <a:t>repositorio</a:t>
            </a:r>
            <a:r>
              <a:rPr lang="en-US" sz="1600" dirty="0">
                <a:solidFill>
                  <a:schemeClr val="tx2"/>
                </a:solidFill>
                <a:latin typeface="Fira Sans Condensed Light" panose="020B0604020202020204" charset="0"/>
                <a:cs typeface="Times New Roman" panose="02020603050405020304" pitchFamily="18" charset="0"/>
              </a:rPr>
              <a:t> en CANVAS para </a:t>
            </a:r>
            <a:r>
              <a:rPr lang="en-US" sz="1600" b="1" dirty="0">
                <a:solidFill>
                  <a:schemeClr val="tx2"/>
                </a:solidFill>
                <a:latin typeface="Fira Sans Condensed Light" panose="020B0604020202020204" charset="0"/>
                <a:cs typeface="Times New Roman" panose="02020603050405020304" pitchFamily="18" charset="0"/>
              </a:rPr>
              <a:t>“</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Evaluación</a:t>
            </a:r>
            <a:r>
              <a:rPr lang="en-US" sz="1600" b="1" dirty="0">
                <a:solidFill>
                  <a:schemeClr val="tx2"/>
                </a:solidFill>
                <a:latin typeface="Fira Sans Condensed Light" panose="020B0604020202020204" charset="0"/>
                <a:cs typeface="Times New Roman" panose="02020603050405020304" pitchFamily="18" charset="0"/>
              </a:rPr>
              <a:t>”</a:t>
            </a: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sp>
        <p:nvSpPr>
          <p:cNvPr id="11"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Actividad</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1.2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Extracción</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de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Datos</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78522" y="1424343"/>
            <a:ext cx="8662473" cy="3268361"/>
          </a:xfrm>
          <a:prstGeom prst="rect">
            <a:avLst/>
          </a:prstGeom>
          <a:noFill/>
          <a:ln>
            <a:noFill/>
          </a:ln>
        </p:spPr>
        <p:txBody>
          <a:bodyPr spcFirstLastPara="1" wrap="square" lIns="91425" tIns="182875" rIns="91425" bIns="0" anchor="t" anchorCtr="0">
            <a:noAutofit/>
          </a:bodyPr>
          <a:lstStyle/>
          <a:p>
            <a:pPr algn="just"/>
            <a:r>
              <a:rPr lang="en-US" sz="1600" b="1" dirty="0">
                <a:solidFill>
                  <a:schemeClr val="tx2"/>
                </a:solidFill>
                <a:latin typeface="Fira Sans Condensed Light" panose="020B0604020202020204" charset="0"/>
                <a:cs typeface="Times New Roman" panose="02020603050405020304" pitchFamily="18" charset="0"/>
              </a:rPr>
              <a:t>1.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Utilizar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el</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repositorio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nuevo con 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nombre</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a:solidFill>
                  <a:schemeClr val="tx2"/>
                </a:solidFill>
                <a:latin typeface="Fira Sans Condensed Light" panose="020B0604020202020204" charset="0"/>
                <a:cs typeface="Times New Roman" panose="02020603050405020304" pitchFamily="18" charset="0"/>
              </a:rPr>
              <a:t>1_ </a:t>
            </a:r>
            <a:r>
              <a:rPr lang="en-US" sz="1600" b="1" dirty="0" err="1">
                <a:solidFill>
                  <a:schemeClr val="tx2"/>
                </a:solidFill>
                <a:latin typeface="Fira Sans Condensed Light" panose="020B0604020202020204" charset="0"/>
                <a:cs typeface="Times New Roman" panose="02020603050405020304" pitchFamily="18" charset="0"/>
              </a:rPr>
              <a:t>Extracción</a:t>
            </a:r>
            <a:r>
              <a:rPr lang="en-US" sz="1600" b="1" dirty="0">
                <a:solidFill>
                  <a:schemeClr val="tx2"/>
                </a:solidFill>
                <a:latin typeface="Fira Sans Condensed Light" panose="020B0604020202020204" charset="0"/>
                <a:cs typeface="Times New Roman" panose="02020603050405020304" pitchFamily="18" charset="0"/>
              </a:rPr>
              <a:t> de Datos</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2.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Agregar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archivo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a:solidFill>
                  <a:schemeClr val="tx2"/>
                </a:solidFill>
                <a:latin typeface="Fira Sans Condensed Light" panose="020B0604020202020204" charset="0"/>
                <a:cs typeface="Times New Roman" panose="02020603050405020304" pitchFamily="18" charset="0"/>
              </a:rPr>
              <a:t>Datos de Facturación</a:t>
            </a:r>
            <a:r>
              <a:rPr lang="en-US" sz="1600" b="1" dirty="0">
                <a:solidFill>
                  <a:schemeClr val="tx2"/>
                </a:solidFill>
                <a:latin typeface="Fira Sans Condensed Light" panose="020B0604020202020204" charset="0"/>
                <a:cs typeface="Times New Roman" panose="02020603050405020304" pitchFamily="18" charset="0"/>
              </a:rPr>
              <a:t>.xlsx</a:t>
            </a:r>
          </a:p>
          <a:p>
            <a:pPr algn="just"/>
            <a:endParaRPr lang="es-E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b="1" dirty="0">
                <a:solidFill>
                  <a:schemeClr val="tx2"/>
                </a:solidFill>
                <a:latin typeface="Fira Sans Condensed Light" panose="020B0604020202020204" charset="0"/>
                <a:cs typeface="Times New Roman" panose="02020603050405020304" pitchFamily="18" charset="0"/>
              </a:rPr>
              <a:t>3.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Aplicar </a:t>
            </a: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los siguientes filtros:</a:t>
            </a:r>
          </a:p>
          <a:p>
            <a:pPr algn="just"/>
            <a:r>
              <a:rPr lang="es-ES" sz="1600" b="1" dirty="0">
                <a:solidFill>
                  <a:schemeClr val="tx2"/>
                </a:solidFill>
                <a:latin typeface="Fira Sans Condensed Light" panose="020B0604020202020204" charset="0"/>
                <a:cs typeface="Times New Roman" panose="02020603050405020304" pitchFamily="18" charset="0"/>
              </a:rPr>
              <a:t>1-CVE_CLPV      (valores: 1000 a 2000)</a:t>
            </a:r>
          </a:p>
          <a:p>
            <a:pPr algn="just"/>
            <a:r>
              <a:rPr lang="es-ES" sz="1600" b="1" dirty="0">
                <a:solidFill>
                  <a:schemeClr val="tx2"/>
                </a:solidFill>
                <a:latin typeface="Fira Sans Condensed Light" panose="020B0604020202020204" charset="0"/>
                <a:cs typeface="Times New Roman" panose="02020603050405020304" pitchFamily="18" charset="0"/>
              </a:rPr>
              <a:t>2-CVE_VEND     (Todas las claves excepto “5” y “4”)</a:t>
            </a:r>
            <a:endParaRPr lang="en-US" sz="1600" b="1" dirty="0">
              <a:solidFill>
                <a:schemeClr val="tx2"/>
              </a:solidFill>
              <a:latin typeface="Fira Sans Condensed Light" panose="020B0604020202020204" charset="0"/>
              <a:cs typeface="Times New Roman" panose="02020603050405020304" pitchFamily="18" charset="0"/>
            </a:endParaRPr>
          </a:p>
          <a:p>
            <a:pPr algn="just"/>
            <a:r>
              <a:rPr lang="es-ES" sz="1600" b="1" dirty="0">
                <a:solidFill>
                  <a:schemeClr val="tx2"/>
                </a:solidFill>
                <a:latin typeface="Fira Sans Condensed Light" panose="020B0604020202020204" charset="0"/>
                <a:cs typeface="Times New Roman" panose="02020603050405020304" pitchFamily="18" charset="0"/>
              </a:rPr>
              <a:t>3-FECHA_ENT   (Fechas de “28/02/2022”)</a:t>
            </a:r>
          </a:p>
          <a:p>
            <a:pPr algn="just"/>
            <a:r>
              <a:rPr lang="es-ES" sz="1600" b="1" dirty="0">
                <a:solidFill>
                  <a:schemeClr val="tx2"/>
                </a:solidFill>
                <a:latin typeface="Fira Sans Condensed Light" panose="020B0604020202020204" charset="0"/>
                <a:cs typeface="Times New Roman" panose="02020603050405020304" pitchFamily="18" charset="0"/>
              </a:rPr>
              <a:t>4-CAN_TOT       (Cantidades menores a 5951.7)   o  STATUS (“E”)</a:t>
            </a:r>
          </a:p>
          <a:p>
            <a:pPr algn="just"/>
            <a:r>
              <a:rPr lang="es-ES" sz="1600" b="1" dirty="0">
                <a:solidFill>
                  <a:schemeClr val="tx2"/>
                </a:solidFill>
                <a:latin typeface="Fira Sans Condensed Light" panose="020B0604020202020204" charset="0"/>
                <a:cs typeface="Times New Roman" panose="02020603050405020304" pitchFamily="18" charset="0"/>
              </a:rPr>
              <a:t>5-Solo las columnas: CVE_DOC, FECHA_ENT, FECHA_VEN y CAN_TOT</a:t>
            </a:r>
          </a:p>
          <a:p>
            <a:pPr algn="just"/>
            <a:r>
              <a:rPr lang="es-ES" sz="1600" b="1" dirty="0">
                <a:solidFill>
                  <a:schemeClr val="tx2"/>
                </a:solidFill>
                <a:latin typeface="Fira Sans Condensed Light" panose="020B0604020202020204" charset="0"/>
                <a:cs typeface="Times New Roman" panose="02020603050405020304" pitchFamily="18" charset="0"/>
              </a:rPr>
              <a:t>6-Solo las filas de 7001-7099</a:t>
            </a:r>
          </a:p>
          <a:p>
            <a:pPr algn="just"/>
            <a:r>
              <a:rPr lang="es-ES" sz="1600" b="1" dirty="0">
                <a:solidFill>
                  <a:schemeClr val="tx2"/>
                </a:solidFill>
                <a:latin typeface="Fira Sans Condensed Light" panose="020B0604020202020204" charset="0"/>
                <a:cs typeface="Times New Roman" panose="02020603050405020304" pitchFamily="18" charset="0"/>
              </a:rPr>
              <a:t>7-Index= CVE_VEND (valores: 1, 2)  (columna: FECHAELAB)</a:t>
            </a: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sp>
        <p:nvSpPr>
          <p:cNvPr id="11"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35863349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Actividad</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1.2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Extracción</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de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Datos</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78522" y="1424343"/>
            <a:ext cx="8662473" cy="3268361"/>
          </a:xfrm>
          <a:prstGeom prst="rect">
            <a:avLst/>
          </a:prstGeom>
          <a:noFill/>
          <a:ln>
            <a:noFill/>
          </a:ln>
        </p:spPr>
        <p:txBody>
          <a:bodyPr spcFirstLastPara="1" wrap="square" lIns="91425" tIns="182875" rIns="91425" bIns="0" anchor="t" anchorCtr="0">
            <a:noAutofit/>
          </a:bodyPr>
          <a:lstStyle/>
          <a:p>
            <a:pPr algn="just"/>
            <a:r>
              <a:rPr lang="en-US" sz="1600" b="1" dirty="0">
                <a:solidFill>
                  <a:schemeClr val="tx2"/>
                </a:solidFill>
                <a:latin typeface="Fira Sans Condensed Light" panose="020B0604020202020204" charset="0"/>
                <a:cs typeface="Times New Roman" panose="02020603050405020304" pitchFamily="18" charset="0"/>
              </a:rPr>
              <a:t>4.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Crear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archivo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Google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Colab</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respaldarlo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en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GitHub.</a:t>
            </a: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5.</a:t>
            </a:r>
            <a:r>
              <a:rPr lang="en-US" sz="1600" dirty="0">
                <a:solidFill>
                  <a:schemeClr val="tx2"/>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Por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cada</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filtro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agregar</a:t>
            </a:r>
            <a:r>
              <a:rPr lang="en-US" sz="1600" dirty="0">
                <a:solidFill>
                  <a:schemeClr val="tx2"/>
                </a:solidFill>
                <a:latin typeface="Fira Sans Condensed Light" panose="020B0604020202020204" charset="0"/>
                <a:cs typeface="Times New Roman" panose="02020603050405020304" pitchFamily="18" charset="0"/>
              </a:rPr>
              <a:t> un </a:t>
            </a:r>
            <a:r>
              <a:rPr lang="en-US" sz="1600" b="1" dirty="0" err="1">
                <a:solidFill>
                  <a:schemeClr val="tx2"/>
                </a:solidFill>
                <a:latin typeface="Fira Sans Condensed Light" panose="020B0604020202020204" charset="0"/>
                <a:cs typeface="Times New Roman" panose="02020603050405020304" pitchFamily="18" charset="0"/>
              </a:rPr>
              <a:t>archivo</a:t>
            </a:r>
            <a:r>
              <a:rPr lang="en-US" sz="1600" b="1" dirty="0">
                <a:solidFill>
                  <a:schemeClr val="tx2"/>
                </a:solidFill>
                <a:latin typeface="Fira Sans Condensed Light" panose="020B0604020202020204" charset="0"/>
                <a:cs typeface="Times New Roman" panose="02020603050405020304" pitchFamily="18" charset="0"/>
              </a:rPr>
              <a:t> .csv</a:t>
            </a:r>
            <a:r>
              <a:rPr lang="en-US" sz="1600" dirty="0">
                <a:solidFill>
                  <a:schemeClr val="tx2"/>
                </a:solidFill>
                <a:latin typeface="Fira Sans Condensed Light" panose="020B0604020202020204" charset="0"/>
                <a:cs typeface="Times New Roman" panose="02020603050405020304" pitchFamily="18" charset="0"/>
              </a:rPr>
              <a:t> con </a:t>
            </a:r>
            <a:r>
              <a:rPr lang="en-US" sz="1600" dirty="0" err="1">
                <a:solidFill>
                  <a:schemeClr val="tx2"/>
                </a:solidFill>
                <a:latin typeface="Fira Sans Condensed Light" panose="020B0604020202020204" charset="0"/>
                <a:cs typeface="Times New Roman" panose="02020603050405020304" pitchFamily="18" charset="0"/>
              </a:rPr>
              <a:t>el</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nombre</a:t>
            </a:r>
            <a:r>
              <a:rPr lang="en-US" sz="1600" dirty="0">
                <a:solidFill>
                  <a:schemeClr val="tx2"/>
                </a:solidFill>
                <a:latin typeface="Fira Sans Condensed Light" panose="020B0604020202020204" charset="0"/>
                <a:cs typeface="Times New Roman" panose="02020603050405020304" pitchFamily="18" charset="0"/>
              </a:rPr>
              <a:t> de </a:t>
            </a:r>
            <a:r>
              <a:rPr lang="en-US" sz="1600" dirty="0" err="1">
                <a:solidFill>
                  <a:schemeClr val="tx2"/>
                </a:solidFill>
                <a:latin typeface="Fira Sans Condensed Light" panose="020B0604020202020204" charset="0"/>
                <a:cs typeface="Times New Roman" panose="02020603050405020304" pitchFamily="18" charset="0"/>
              </a:rPr>
              <a:t>cada</a:t>
            </a:r>
            <a:r>
              <a:rPr lang="en-US" sz="1600" dirty="0">
                <a:solidFill>
                  <a:schemeClr val="tx2"/>
                </a:solidFill>
                <a:latin typeface="Fira Sans Condensed Light" panose="020B0604020202020204" charset="0"/>
                <a:cs typeface="Times New Roman" panose="02020603050405020304" pitchFamily="18" charset="0"/>
              </a:rPr>
              <a:t> </a:t>
            </a:r>
            <a:r>
              <a:rPr lang="en-US" sz="1600" b="1" dirty="0" err="1">
                <a:solidFill>
                  <a:schemeClr val="tx2"/>
                </a:solidFill>
                <a:latin typeface="Fira Sans Condensed Light" panose="020B0604020202020204" charset="0"/>
                <a:cs typeface="Times New Roman" panose="02020603050405020304" pitchFamily="18" charset="0"/>
              </a:rPr>
              <a:t>filtro</a:t>
            </a:r>
            <a:r>
              <a:rPr lang="en-US" sz="1600" dirty="0">
                <a:solidFill>
                  <a:schemeClr val="tx2"/>
                </a:solidFill>
                <a:latin typeface="Fira Sans Condensed Light" panose="020B0604020202020204" charset="0"/>
                <a:cs typeface="Times New Roman" panose="02020603050405020304" pitchFamily="18" charset="0"/>
              </a:rPr>
              <a:t> y </a:t>
            </a:r>
            <a:r>
              <a:rPr lang="en-US" sz="1600" dirty="0" err="1">
                <a:solidFill>
                  <a:schemeClr val="tx2"/>
                </a:solidFill>
                <a:latin typeface="Fira Sans Condensed Light" panose="020B0604020202020204" charset="0"/>
                <a:cs typeface="Times New Roman" panose="02020603050405020304" pitchFamily="18" charset="0"/>
              </a:rPr>
              <a:t>describir</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cuales</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fueron</a:t>
            </a:r>
            <a:r>
              <a:rPr lang="en-US" sz="1600" dirty="0">
                <a:solidFill>
                  <a:schemeClr val="tx2"/>
                </a:solidFill>
                <a:latin typeface="Fira Sans Condensed Light" panose="020B0604020202020204" charset="0"/>
                <a:cs typeface="Times New Roman" panose="02020603050405020304" pitchFamily="18" charset="0"/>
              </a:rPr>
              <a:t> las variables </a:t>
            </a:r>
            <a:r>
              <a:rPr lang="en-US" sz="1600" dirty="0" err="1">
                <a:solidFill>
                  <a:schemeClr val="tx2"/>
                </a:solidFill>
                <a:latin typeface="Fira Sans Condensed Light" panose="020B0604020202020204" charset="0"/>
                <a:cs typeface="Times New Roman" panose="02020603050405020304" pitchFamily="18" charset="0"/>
              </a:rPr>
              <a:t>filtradas</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dentro</a:t>
            </a:r>
            <a:r>
              <a:rPr lang="en-US" sz="1600" dirty="0">
                <a:solidFill>
                  <a:schemeClr val="tx2"/>
                </a:solidFill>
                <a:latin typeface="Fira Sans Condensed Light" panose="020B0604020202020204" charset="0"/>
                <a:cs typeface="Times New Roman" panose="02020603050405020304" pitchFamily="18" charset="0"/>
              </a:rPr>
              <a:t> del script</a:t>
            </a:r>
          </a:p>
          <a:p>
            <a:pPr algn="just"/>
            <a:endParaRPr lang="en-US" sz="1600" dirty="0">
              <a:solidFill>
                <a:schemeClr val="tx2"/>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6. </a:t>
            </a:r>
            <a:r>
              <a:rPr lang="en-US" sz="1600" b="1" dirty="0" err="1">
                <a:solidFill>
                  <a:schemeClr val="tx2"/>
                </a:solidFill>
                <a:latin typeface="Fira Sans Condensed Light" panose="020B0604020202020204" charset="0"/>
                <a:cs typeface="Times New Roman" panose="02020603050405020304" pitchFamily="18" charset="0"/>
              </a:rPr>
              <a:t>Subir</a:t>
            </a:r>
            <a:r>
              <a:rPr lang="en-US" sz="1600" b="1" dirty="0">
                <a:solidFill>
                  <a:schemeClr val="tx2"/>
                </a:solidFill>
                <a:latin typeface="Fira Sans Condensed Light" panose="020B0604020202020204" charset="0"/>
                <a:cs typeface="Times New Roman" panose="02020603050405020304" pitchFamily="18" charset="0"/>
              </a:rPr>
              <a:t> </a:t>
            </a:r>
            <a:r>
              <a:rPr lang="en-US" sz="1600" dirty="0">
                <a:solidFill>
                  <a:schemeClr val="tx2"/>
                </a:solidFill>
                <a:latin typeface="Fira Sans Condensed Light" panose="020B0604020202020204" charset="0"/>
                <a:cs typeface="Times New Roman" panose="02020603050405020304" pitchFamily="18" charset="0"/>
              </a:rPr>
              <a:t>el link del </a:t>
            </a:r>
            <a:r>
              <a:rPr lang="en-US" sz="1600" dirty="0" err="1">
                <a:solidFill>
                  <a:schemeClr val="tx2"/>
                </a:solidFill>
                <a:latin typeface="Fira Sans Condensed Light" panose="020B0604020202020204" charset="0"/>
                <a:cs typeface="Times New Roman" panose="02020603050405020304" pitchFamily="18" charset="0"/>
              </a:rPr>
              <a:t>repositorio</a:t>
            </a:r>
            <a:r>
              <a:rPr lang="en-US" sz="1600" dirty="0">
                <a:solidFill>
                  <a:schemeClr val="tx2"/>
                </a:solidFill>
                <a:latin typeface="Fira Sans Condensed Light" panose="020B0604020202020204" charset="0"/>
                <a:cs typeface="Times New Roman" panose="02020603050405020304" pitchFamily="18" charset="0"/>
              </a:rPr>
              <a:t> en CANVAS para </a:t>
            </a:r>
            <a:r>
              <a:rPr lang="en-US" sz="1600" b="1" dirty="0">
                <a:solidFill>
                  <a:schemeClr val="tx2"/>
                </a:solidFill>
                <a:latin typeface="Fira Sans Condensed Light" panose="020B0604020202020204" charset="0"/>
                <a:cs typeface="Times New Roman" panose="02020603050405020304" pitchFamily="18" charset="0"/>
              </a:rPr>
              <a:t>“</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Evaluación</a:t>
            </a:r>
            <a:r>
              <a:rPr lang="en-US" sz="1600" b="1" dirty="0">
                <a:solidFill>
                  <a:schemeClr val="tx2"/>
                </a:solidFill>
                <a:latin typeface="Fira Sans Condensed Light" panose="020B0604020202020204" charset="0"/>
                <a:cs typeface="Times New Roman" panose="02020603050405020304" pitchFamily="18" charset="0"/>
              </a:rPr>
              <a:t>”</a:t>
            </a: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sp>
        <p:nvSpPr>
          <p:cNvPr id="11"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3187262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8"/>
        <p:cNvGrpSpPr/>
        <p:nvPr/>
      </p:nvGrpSpPr>
      <p:grpSpPr>
        <a:xfrm>
          <a:off x="0" y="0"/>
          <a:ext cx="0" cy="0"/>
          <a:chOff x="0" y="0"/>
          <a:chExt cx="0" cy="0"/>
        </a:xfrm>
      </p:grpSpPr>
      <p:sp>
        <p:nvSpPr>
          <p:cNvPr id="6" name="Google Shape;1768;p46"/>
          <p:cNvSpPr txBox="1">
            <a:spLocks/>
          </p:cNvSpPr>
          <p:nvPr/>
        </p:nvSpPr>
        <p:spPr>
          <a:xfrm>
            <a:off x="2562175" y="725400"/>
            <a:ext cx="4020000" cy="1462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es-ES" dirty="0"/>
              <a:t>Fin de la Sesión</a:t>
            </a:r>
          </a:p>
        </p:txBody>
      </p:sp>
      <p:sp>
        <p:nvSpPr>
          <p:cNvPr id="7" name="Google Shape;1769;p46"/>
          <p:cNvSpPr txBox="1">
            <a:spLocks/>
          </p:cNvSpPr>
          <p:nvPr/>
        </p:nvSpPr>
        <p:spPr>
          <a:xfrm>
            <a:off x="2561975" y="2105100"/>
            <a:ext cx="4020000" cy="1203900"/>
          </a:xfrm>
          <a:prstGeom prst="rect">
            <a:avLst/>
          </a:prstGeom>
          <a:solidFill>
            <a:srgbClr val="FFFFFF">
              <a:alpha val="45090"/>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rgbClr val="434343"/>
              </a:buClr>
              <a:buSzPts val="1100"/>
              <a:buFont typeface="Fira Sans Condensed Light"/>
              <a:buAutoNum type="arabicPeriod"/>
              <a:defRPr sz="13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298450" algn="l" rtl="0">
              <a:lnSpc>
                <a:spcPct val="115000"/>
              </a:lnSpc>
              <a:spcBef>
                <a:spcPts val="1600"/>
              </a:spcBef>
              <a:spcAft>
                <a:spcPts val="160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buClr>
                <a:schemeClr val="dk1"/>
              </a:buClr>
              <a:buFont typeface="Arial"/>
              <a:buNone/>
            </a:pPr>
            <a:r>
              <a:rPr lang="es-ES" dirty="0"/>
              <a:t>Preguntas?</a:t>
            </a:r>
          </a:p>
          <a:p>
            <a:pPr marL="0" indent="0" algn="ctr">
              <a:buClr>
                <a:schemeClr val="dk1"/>
              </a:buClr>
              <a:buFont typeface="Arial"/>
              <a:buNone/>
            </a:pPr>
            <a:endParaRPr lang="es-ES" dirty="0"/>
          </a:p>
          <a:p>
            <a:pPr marL="0" indent="0" algn="ctr">
              <a:buClr>
                <a:schemeClr val="dk1"/>
              </a:buClr>
              <a:buFont typeface="Arial"/>
              <a:buNone/>
            </a:pPr>
            <a:r>
              <a:rPr lang="es-ES" dirty="0">
                <a:hlinkClick r:id="rId4"/>
              </a:rPr>
              <a:t>Alfredo.garcias@tec.mx</a:t>
            </a:r>
            <a:endParaRPr lang="es-ES" dirty="0"/>
          </a:p>
          <a:p>
            <a:pPr marL="0" indent="0" algn="ctr">
              <a:buClr>
                <a:schemeClr val="dk1"/>
              </a:buClr>
              <a:buFont typeface="Arial"/>
              <a:buNone/>
            </a:pPr>
            <a:r>
              <a:rPr lang="es-ES"/>
              <a:t>https://itesm.zoom.us/j/9648719322</a:t>
            </a:r>
            <a:endParaRPr lang="es-ES" dirty="0"/>
          </a:p>
          <a:p>
            <a:pPr marL="0" indent="0" algn="ctr">
              <a:buClr>
                <a:schemeClr val="dk1"/>
              </a:buClr>
              <a:buFont typeface="Arial"/>
              <a:buNone/>
            </a:pPr>
            <a:r>
              <a:rPr lang="es-ES" dirty="0"/>
              <a:t> </a:t>
            </a:r>
          </a:p>
        </p:txBody>
      </p:sp>
      <p:grpSp>
        <p:nvGrpSpPr>
          <p:cNvPr id="8" name="Google Shape;1771;p46"/>
          <p:cNvGrpSpPr/>
          <p:nvPr/>
        </p:nvGrpSpPr>
        <p:grpSpPr>
          <a:xfrm>
            <a:off x="3914560" y="3451633"/>
            <a:ext cx="268782" cy="268485"/>
            <a:chOff x="3303268" y="3817349"/>
            <a:chExt cx="346056" cy="345674"/>
          </a:xfrm>
        </p:grpSpPr>
        <p:sp>
          <p:nvSpPr>
            <p:cNvPr id="9" name="Google Shape;1772;p46"/>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73;p46"/>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74;p46"/>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75;p46"/>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776;p46"/>
          <p:cNvGrpSpPr/>
          <p:nvPr/>
        </p:nvGrpSpPr>
        <p:grpSpPr>
          <a:xfrm>
            <a:off x="4263368" y="3451633"/>
            <a:ext cx="268782" cy="268485"/>
            <a:chOff x="3752358" y="3817349"/>
            <a:chExt cx="346056" cy="345674"/>
          </a:xfrm>
        </p:grpSpPr>
        <p:sp>
          <p:nvSpPr>
            <p:cNvPr id="14" name="Google Shape;1777;p46"/>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78;p4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79;p4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80;p4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781;p46"/>
          <p:cNvGrpSpPr/>
          <p:nvPr/>
        </p:nvGrpSpPr>
        <p:grpSpPr>
          <a:xfrm>
            <a:off x="4612176" y="3451633"/>
            <a:ext cx="268757" cy="268485"/>
            <a:chOff x="4201447" y="3817349"/>
            <a:chExt cx="346024" cy="345674"/>
          </a:xfrm>
        </p:grpSpPr>
        <p:sp>
          <p:nvSpPr>
            <p:cNvPr id="19" name="Google Shape;1782;p46"/>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83;p46"/>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784;p46"/>
          <p:cNvGrpSpPr/>
          <p:nvPr/>
        </p:nvGrpSpPr>
        <p:grpSpPr>
          <a:xfrm>
            <a:off x="4960939" y="3451633"/>
            <a:ext cx="268460" cy="268485"/>
            <a:chOff x="5549861" y="3817349"/>
            <a:chExt cx="345642" cy="345674"/>
          </a:xfrm>
        </p:grpSpPr>
        <p:sp>
          <p:nvSpPr>
            <p:cNvPr id="22" name="Google Shape;1785;p46"/>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86;p46"/>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87;p46"/>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36;p27"/>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3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br>
              <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1" name="Google Shape;1603;p42"/>
          <p:cNvSpPr txBox="1"/>
          <p:nvPr/>
        </p:nvSpPr>
        <p:spPr>
          <a:xfrm>
            <a:off x="2005338" y="1761314"/>
            <a:ext cx="5967741" cy="882497"/>
          </a:xfrm>
          <a:prstGeom prst="rect">
            <a:avLst/>
          </a:prstGeom>
          <a:noFill/>
          <a:ln>
            <a:noFill/>
          </a:ln>
        </p:spPr>
        <p:txBody>
          <a:bodyPr spcFirstLastPara="1" wrap="square" lIns="91425" tIns="182875" rIns="91425" bIns="0" anchor="t" anchorCtr="0">
            <a:noAutofit/>
          </a:bodyPr>
          <a:lstStyle/>
          <a:p>
            <a:pPr algn="just"/>
            <a:r>
              <a:rPr lang="es-ES" sz="1600" dirty="0">
                <a:solidFill>
                  <a:schemeClr val="accent4"/>
                </a:solidFill>
                <a:latin typeface="Fira Sans Condensed Light" panose="020B0604020202020204" charset="0"/>
                <a:cs typeface="Times New Roman" panose="02020603050405020304" pitchFamily="18" charset="0"/>
              </a:rPr>
              <a:t>Conocerás las distintas plataformas </a:t>
            </a:r>
            <a:r>
              <a:rPr lang="es-ES" sz="1600" b="1" dirty="0">
                <a:solidFill>
                  <a:schemeClr val="accent4"/>
                </a:solidFill>
                <a:latin typeface="Fira Sans Condensed Light" panose="020B0604020202020204" charset="0"/>
                <a:cs typeface="Times New Roman" panose="02020603050405020304" pitchFamily="18" charset="0"/>
              </a:rPr>
              <a:t>en la nube y de almacenamiento local </a:t>
            </a:r>
            <a:r>
              <a:rPr lang="es-ES" sz="1600" dirty="0">
                <a:solidFill>
                  <a:schemeClr val="accent4"/>
                </a:solidFill>
                <a:latin typeface="Fira Sans Condensed Light" panose="020B0604020202020204" charset="0"/>
                <a:cs typeface="Times New Roman" panose="02020603050405020304" pitchFamily="18" charset="0"/>
              </a:rPr>
              <a:t>que permiten desplegar en tus proyectos en </a:t>
            </a:r>
            <a:r>
              <a:rPr lang="es-ES" sz="1600" dirty="0" err="1">
                <a:solidFill>
                  <a:schemeClr val="accent4"/>
                </a:solidFill>
                <a:latin typeface="Fira Sans Condensed Light" panose="020B0604020202020204" charset="0"/>
                <a:cs typeface="Times New Roman" panose="02020603050405020304" pitchFamily="18" charset="0"/>
              </a:rPr>
              <a:t>Python</a:t>
            </a:r>
            <a:r>
              <a:rPr lang="es-ES" sz="1600" dirty="0">
                <a:solidFill>
                  <a:schemeClr val="accent4"/>
                </a:solidFill>
                <a:latin typeface="Fira Sans Condensed Light" panose="020B0604020202020204" charset="0"/>
                <a:cs typeface="Times New Roman" panose="02020603050405020304" pitchFamily="18" charset="0"/>
              </a:rPr>
              <a:t> y en otros lenguajes de programación.</a:t>
            </a:r>
            <a:endParaRPr lang="en-US" dirty="0">
              <a:solidFill>
                <a:schemeClr val="accent4"/>
              </a:solidFill>
              <a:latin typeface="Fira Sans Condensed Light" panose="020B0604020202020204" charset="0"/>
              <a:cs typeface="Times New Roman" panose="02020603050405020304" pitchFamily="18" charset="0"/>
            </a:endParaRPr>
          </a:p>
          <a:p>
            <a:pPr lvl="0">
              <a:spcAft>
                <a:spcPts val="1600"/>
              </a:spcAft>
            </a:pPr>
            <a:endParaRPr lang="es-ES" dirty="0">
              <a:solidFill>
                <a:srgbClr val="F3F3F3"/>
              </a:solidFill>
              <a:latin typeface="Fira Sans Condensed Light"/>
              <a:ea typeface="Fira Sans Condensed Light"/>
              <a:cs typeface="Fira Sans Condensed Light"/>
              <a:sym typeface="Fira Sans Condensed Light"/>
            </a:endParaRPr>
          </a:p>
        </p:txBody>
      </p:sp>
      <p:sp>
        <p:nvSpPr>
          <p:cNvPr id="34" name="Google Shape;1711;p42"/>
          <p:cNvSpPr txBox="1"/>
          <p:nvPr/>
        </p:nvSpPr>
        <p:spPr>
          <a:xfrm>
            <a:off x="2076925" y="1415917"/>
            <a:ext cx="6304946" cy="349200"/>
          </a:xfrm>
          <a:prstGeom prst="rect">
            <a:avLst/>
          </a:prstGeom>
          <a:noFill/>
          <a:ln>
            <a:noFill/>
          </a:ln>
        </p:spPr>
        <p:txBody>
          <a:bodyPr spcFirstLastPara="1" wrap="square" lIns="91425" tIns="54850" rIns="91425" bIns="0" anchor="t" anchorCtr="0">
            <a:noAutofit/>
          </a:bodyPr>
          <a:lstStyle/>
          <a:p>
            <a:pPr lvl="0">
              <a:spcAft>
                <a:spcPts val="1600"/>
              </a:spcAft>
            </a:pPr>
            <a:r>
              <a:rPr lang="es-ES" sz="2200" b="1" dirty="0">
                <a:solidFill>
                  <a:srgbClr val="F3F3F3"/>
                </a:solidFill>
                <a:latin typeface="Rajdhani"/>
                <a:ea typeface="Rajdhani"/>
                <a:cs typeface="Rajdhani"/>
                <a:sym typeface="Rajdhani"/>
              </a:rPr>
              <a:t>Objetivos particulares de la sesión</a:t>
            </a:r>
            <a:endParaRPr sz="2200" b="1" dirty="0">
              <a:solidFill>
                <a:srgbClr val="F3F3F3"/>
              </a:solidFill>
              <a:latin typeface="Rajdhani"/>
              <a:ea typeface="Rajdhani"/>
              <a:cs typeface="Rajdhani"/>
              <a:sym typeface="Rajdhani"/>
            </a:endParaRPr>
          </a:p>
        </p:txBody>
      </p:sp>
      <p:pic>
        <p:nvPicPr>
          <p:cNvPr id="28674" name="Picture 2" descr="Idea y objetivo concepto | Vector Premium"/>
          <p:cNvPicPr>
            <a:picLocks noChangeAspect="1" noChangeArrowheads="1"/>
          </p:cNvPicPr>
          <p:nvPr/>
        </p:nvPicPr>
        <p:blipFill>
          <a:blip r:embed="rId3"/>
          <a:srcRect b="4570"/>
          <a:stretch>
            <a:fillRect/>
          </a:stretch>
        </p:blipFill>
        <p:spPr bwMode="auto">
          <a:xfrm>
            <a:off x="1302027" y="1962976"/>
            <a:ext cx="557213" cy="531749"/>
          </a:xfrm>
          <a:prstGeom prst="rect">
            <a:avLst/>
          </a:prstGeom>
          <a:noFill/>
        </p:spPr>
      </p:pic>
      <p:sp>
        <p:nvSpPr>
          <p:cNvPr id="6" name="Google Shape;1603;p42"/>
          <p:cNvSpPr txBox="1"/>
          <p:nvPr/>
        </p:nvSpPr>
        <p:spPr>
          <a:xfrm>
            <a:off x="2038469" y="2788357"/>
            <a:ext cx="5967741" cy="882497"/>
          </a:xfrm>
          <a:prstGeom prst="rect">
            <a:avLst/>
          </a:prstGeom>
          <a:noFill/>
          <a:ln>
            <a:noFill/>
          </a:ln>
        </p:spPr>
        <p:txBody>
          <a:bodyPr spcFirstLastPara="1" wrap="square" lIns="91425" tIns="182875" rIns="91425" bIns="0" anchor="t" anchorCtr="0">
            <a:noAutofit/>
          </a:bodyPr>
          <a:lstStyle/>
          <a:p>
            <a:pPr algn="just"/>
            <a:r>
              <a:rPr lang="es-ES" sz="1600" dirty="0">
                <a:solidFill>
                  <a:schemeClr val="accent4"/>
                </a:solidFill>
                <a:latin typeface="Fira Sans Condensed Light" panose="020B0604020202020204" charset="0"/>
                <a:cs typeface="Times New Roman" panose="02020603050405020304" pitchFamily="18" charset="0"/>
              </a:rPr>
              <a:t>Aprenderás a </a:t>
            </a:r>
            <a:r>
              <a:rPr lang="es-ES" sz="1600" b="1" dirty="0">
                <a:solidFill>
                  <a:schemeClr val="accent4"/>
                </a:solidFill>
                <a:latin typeface="Fira Sans Condensed Light" panose="020B0604020202020204" charset="0"/>
                <a:cs typeface="Times New Roman" panose="02020603050405020304" pitchFamily="18" charset="0"/>
              </a:rPr>
              <a:t>extraer datos </a:t>
            </a:r>
            <a:r>
              <a:rPr lang="es-ES" sz="1600" dirty="0">
                <a:solidFill>
                  <a:schemeClr val="accent4"/>
                </a:solidFill>
                <a:latin typeface="Fira Sans Condensed Light" panose="020B0604020202020204" charset="0"/>
                <a:cs typeface="Times New Roman" panose="02020603050405020304" pitchFamily="18" charset="0"/>
              </a:rPr>
              <a:t>para manipularlos en distintas plataformas en la nube y de almacenamiento local.</a:t>
            </a:r>
            <a:endParaRPr lang="en-US" dirty="0">
              <a:solidFill>
                <a:schemeClr val="accent4"/>
              </a:solidFill>
              <a:latin typeface="Fira Sans Condensed Light" panose="020B0604020202020204" charset="0"/>
              <a:cs typeface="Times New Roman" panose="02020603050405020304" pitchFamily="18" charset="0"/>
            </a:endParaRPr>
          </a:p>
          <a:p>
            <a:pPr lvl="0">
              <a:spcAft>
                <a:spcPts val="1600"/>
              </a:spcAft>
            </a:pPr>
            <a:endParaRPr lang="es-ES" dirty="0">
              <a:solidFill>
                <a:srgbClr val="F3F3F3"/>
              </a:solidFill>
              <a:latin typeface="Fira Sans Condensed Light"/>
              <a:ea typeface="Fira Sans Condensed Light"/>
              <a:cs typeface="Fira Sans Condensed Light"/>
              <a:sym typeface="Fira Sans Condensed Light"/>
            </a:endParaRPr>
          </a:p>
        </p:txBody>
      </p:sp>
      <p:pic>
        <p:nvPicPr>
          <p:cNvPr id="7" name="Picture 2" descr="Idea y objetivo concepto | Vector Premium"/>
          <p:cNvPicPr>
            <a:picLocks noChangeAspect="1" noChangeArrowheads="1"/>
          </p:cNvPicPr>
          <p:nvPr/>
        </p:nvPicPr>
        <p:blipFill>
          <a:blip r:embed="rId3"/>
          <a:srcRect b="4570"/>
          <a:stretch>
            <a:fillRect/>
          </a:stretch>
        </p:blipFill>
        <p:spPr bwMode="auto">
          <a:xfrm>
            <a:off x="1325218" y="2940323"/>
            <a:ext cx="557213" cy="531749"/>
          </a:xfrm>
          <a:prstGeom prst="rect">
            <a:avLst/>
          </a:prstGeom>
          <a:noFill/>
        </p:spPr>
      </p:pic>
      <p:sp>
        <p:nvSpPr>
          <p:cNvPr id="8" name="Google Shape;1603;p42"/>
          <p:cNvSpPr txBox="1"/>
          <p:nvPr/>
        </p:nvSpPr>
        <p:spPr>
          <a:xfrm>
            <a:off x="2021904" y="3765704"/>
            <a:ext cx="5967741" cy="88249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accent4"/>
                </a:solidFill>
                <a:latin typeface="Fira Sans Condensed Light" panose="020B0604020202020204" charset="0"/>
                <a:cs typeface="Times New Roman" panose="02020603050405020304" pitchFamily="18" charset="0"/>
              </a:rPr>
              <a:t>Depurarás set de datos </a:t>
            </a:r>
            <a:r>
              <a:rPr lang="es-ES" sz="1600" dirty="0">
                <a:solidFill>
                  <a:schemeClr val="accent4"/>
                </a:solidFill>
                <a:latin typeface="Fira Sans Condensed Light" panose="020B0604020202020204" charset="0"/>
                <a:cs typeface="Times New Roman" panose="02020603050405020304" pitchFamily="18" charset="0"/>
              </a:rPr>
              <a:t>mediante la identificación de inconsistencias de la información, utilizando algoritmos de programación</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9" name="Picture 2" descr="Idea y objetivo concepto | Vector Premium"/>
          <p:cNvPicPr>
            <a:picLocks noChangeAspect="1" noChangeArrowheads="1"/>
          </p:cNvPicPr>
          <p:nvPr/>
        </p:nvPicPr>
        <p:blipFill>
          <a:blip r:embed="rId3"/>
          <a:srcRect b="4570"/>
          <a:stretch>
            <a:fillRect/>
          </a:stretch>
        </p:blipFill>
        <p:spPr bwMode="auto">
          <a:xfrm>
            <a:off x="1308653" y="3917670"/>
            <a:ext cx="557213" cy="531749"/>
          </a:xfrm>
          <a:prstGeom prst="rect">
            <a:avLst/>
          </a:prstGeom>
          <a:noFill/>
        </p:spPr>
      </p:pic>
      <p:pic>
        <p:nvPicPr>
          <p:cNvPr id="10" name="Picture 4" descr="The Learning Gate | Tec de Monterrey"/>
          <p:cNvPicPr>
            <a:picLocks noChangeAspect="1" noChangeArrowheads="1"/>
          </p:cNvPicPr>
          <p:nvPr/>
        </p:nvPicPr>
        <p:blipFill>
          <a:blip r:embed="rId4">
            <a:lum bright="100000" contrast="100000"/>
          </a:blip>
          <a:srcRect/>
          <a:stretch>
            <a:fillRect/>
          </a:stretch>
        </p:blipFill>
        <p:spPr bwMode="auto">
          <a:xfrm>
            <a:off x="6033052" y="308116"/>
            <a:ext cx="2818846" cy="494885"/>
          </a:xfrm>
          <a:prstGeom prst="rect">
            <a:avLst/>
          </a:prstGeom>
          <a:noFill/>
        </p:spPr>
      </p:pic>
      <p:sp>
        <p:nvSpPr>
          <p:cNvPr id="12" name="Google Shape;136;p27"/>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br>
              <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73512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96547" y="736174"/>
            <a:ext cx="1610139"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a:t>
            </a:r>
            <a:endParaRPr dirty="0"/>
          </a:p>
        </p:txBody>
      </p:sp>
      <p:graphicFrame>
        <p:nvGraphicFramePr>
          <p:cNvPr id="647" name="Google Shape;647;p33"/>
          <p:cNvGraphicFramePr/>
          <p:nvPr>
            <p:extLst>
              <p:ext uri="{D42A27DB-BD31-4B8C-83A1-F6EECF244321}">
                <p14:modId xmlns:p14="http://schemas.microsoft.com/office/powerpoint/2010/main" val="160401223"/>
              </p:ext>
            </p:extLst>
          </p:nvPr>
        </p:nvGraphicFramePr>
        <p:xfrm>
          <a:off x="867512" y="1793847"/>
          <a:ext cx="7584825" cy="2651700"/>
        </p:xfrm>
        <a:graphic>
          <a:graphicData uri="http://schemas.openxmlformats.org/drawingml/2006/table">
            <a:tbl>
              <a:tblPr>
                <a:noFill/>
                <a:tableStyleId>{95E397FE-706D-4E7D-AA01-638484C1D090}</a:tableStyleId>
              </a:tblPr>
              <a:tblGrid>
                <a:gridCol w="1406764">
                  <a:extLst>
                    <a:ext uri="{9D8B030D-6E8A-4147-A177-3AD203B41FA5}">
                      <a16:colId xmlns:a16="http://schemas.microsoft.com/office/drawing/2014/main" val="20000"/>
                    </a:ext>
                  </a:extLst>
                </a:gridCol>
                <a:gridCol w="1606062">
                  <a:extLst>
                    <a:ext uri="{9D8B030D-6E8A-4147-A177-3AD203B41FA5}">
                      <a16:colId xmlns:a16="http://schemas.microsoft.com/office/drawing/2014/main" val="20001"/>
                    </a:ext>
                  </a:extLst>
                </a:gridCol>
                <a:gridCol w="1582615">
                  <a:extLst>
                    <a:ext uri="{9D8B030D-6E8A-4147-A177-3AD203B41FA5}">
                      <a16:colId xmlns:a16="http://schemas.microsoft.com/office/drawing/2014/main" val="20002"/>
                    </a:ext>
                  </a:extLst>
                </a:gridCol>
                <a:gridCol w="1570893">
                  <a:extLst>
                    <a:ext uri="{9D8B030D-6E8A-4147-A177-3AD203B41FA5}">
                      <a16:colId xmlns:a16="http://schemas.microsoft.com/office/drawing/2014/main" val="20003"/>
                    </a:ext>
                  </a:extLst>
                </a:gridCol>
                <a:gridCol w="1418491">
                  <a:extLst>
                    <a:ext uri="{9D8B030D-6E8A-4147-A177-3AD203B41FA5}">
                      <a16:colId xmlns:a16="http://schemas.microsoft.com/office/drawing/2014/main" val="20004"/>
                    </a:ext>
                  </a:extLst>
                </a:gridCol>
              </a:tblGrid>
              <a:tr h="371703">
                <a:tc>
                  <a:txBody>
                    <a:bodyPr/>
                    <a:lstStyle/>
                    <a:p>
                      <a:pPr marL="0" lvl="0" indent="0" algn="ctr" rtl="0">
                        <a:spcBef>
                          <a:spcPts val="0"/>
                        </a:spcBef>
                        <a:spcAft>
                          <a:spcPts val="0"/>
                        </a:spcAft>
                        <a:buNone/>
                      </a:pPr>
                      <a:r>
                        <a:rPr lang="en" sz="3000" b="1" dirty="0">
                          <a:solidFill>
                            <a:srgbClr val="F3F3F3"/>
                          </a:solidFill>
                          <a:latin typeface="Rajdhani"/>
                          <a:ea typeface="Rajdhani"/>
                          <a:cs typeface="Rajdhani"/>
                          <a:sym typeface="Rajdhani"/>
                        </a:rPr>
                        <a:t>M1</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dirty="0">
                          <a:solidFill>
                            <a:srgbClr val="F3F3F3"/>
                          </a:solidFill>
                          <a:latin typeface="Rajdhani"/>
                          <a:ea typeface="Rajdhani"/>
                          <a:cs typeface="Rajdhani"/>
                          <a:sym typeface="Rajdhani"/>
                        </a:rPr>
                        <a:t>M2</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dirty="0">
                          <a:solidFill>
                            <a:srgbClr val="F3F3F3"/>
                          </a:solidFill>
                          <a:latin typeface="Rajdhani"/>
                          <a:ea typeface="Rajdhani"/>
                          <a:cs typeface="Rajdhani"/>
                          <a:sym typeface="Rajdhani"/>
                        </a:rPr>
                        <a:t>M3</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dirty="0">
                          <a:solidFill>
                            <a:srgbClr val="F3F3F3"/>
                          </a:solidFill>
                          <a:latin typeface="Rajdhani"/>
                          <a:ea typeface="Rajdhani"/>
                          <a:cs typeface="Rajdhani"/>
                          <a:sym typeface="Rajdhani"/>
                        </a:rPr>
                        <a:t>M4</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3000" b="1" dirty="0">
                          <a:solidFill>
                            <a:srgbClr val="F3F3F3"/>
                          </a:solidFill>
                          <a:latin typeface="Rajdhani"/>
                          <a:ea typeface="Rajdhani"/>
                          <a:cs typeface="Rajdhani"/>
                          <a:sym typeface="Rajdhani"/>
                        </a:rPr>
                        <a:t>RETO</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0"/>
                  </a:ext>
                </a:extLst>
              </a:tr>
              <a:tr h="1907289">
                <a:tc>
                  <a:txBody>
                    <a:bodyPr/>
                    <a:lstStyle/>
                    <a:p>
                      <a:pPr marL="0" lvl="0" indent="0" algn="ctr" rtl="0">
                        <a:spcBef>
                          <a:spcPts val="0"/>
                        </a:spcBef>
                        <a:spcAft>
                          <a:spcPts val="0"/>
                        </a:spcAft>
                        <a:buNone/>
                      </a:pPr>
                      <a:r>
                        <a:rPr lang="en-US" sz="1200" b="1" dirty="0" err="1">
                          <a:solidFill>
                            <a:srgbClr val="F3F3F3"/>
                          </a:solidFill>
                          <a:latin typeface="Fira Sans Condensed Light"/>
                          <a:ea typeface="Fira Sans Condensed Light"/>
                          <a:cs typeface="Fira Sans Condensed Light"/>
                          <a:sym typeface="Fira Sans Condensed Light"/>
                        </a:rPr>
                        <a:t>Extracción</a:t>
                      </a:r>
                      <a:r>
                        <a:rPr lang="en-US" sz="1200" b="1" baseline="0" dirty="0">
                          <a:solidFill>
                            <a:srgbClr val="F3F3F3"/>
                          </a:solidFill>
                          <a:latin typeface="Fira Sans Condensed Light"/>
                          <a:ea typeface="Fira Sans Condensed Light"/>
                          <a:cs typeface="Fira Sans Condensed Light"/>
                          <a:sym typeface="Fira Sans Condensed Light"/>
                        </a:rPr>
                        <a:t> de </a:t>
                      </a:r>
                      <a:r>
                        <a:rPr lang="en-US" sz="1200" b="1" baseline="0" dirty="0" err="1">
                          <a:solidFill>
                            <a:srgbClr val="F3F3F3"/>
                          </a:solidFill>
                          <a:latin typeface="Fira Sans Condensed Light"/>
                          <a:ea typeface="Fira Sans Condensed Light"/>
                          <a:cs typeface="Fira Sans Condensed Light"/>
                          <a:sym typeface="Fira Sans Condensed Light"/>
                        </a:rPr>
                        <a:t>datos</a:t>
                      </a:r>
                      <a:endParaRPr lang="en-US" sz="1200" b="1" baseline="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n-US" sz="1200" b="1"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n-US" sz="1200" b="1" dirty="0">
                          <a:solidFill>
                            <a:srgbClr val="F3F3F3"/>
                          </a:solidFill>
                          <a:latin typeface="Fira Sans Condensed Light"/>
                          <a:ea typeface="Fira Sans Condensed Light"/>
                          <a:cs typeface="Fira Sans Condensed Light"/>
                          <a:sym typeface="Fira Sans Condensed Light"/>
                        </a:rPr>
                        <a:t>ç</a:t>
                      </a: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Martes y Viernes </a:t>
                      </a: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15:00 a 19:00</a:t>
                      </a:r>
                    </a:p>
                    <a:p>
                      <a:pPr marL="0" lvl="0" indent="0" algn="ctr" rtl="0">
                        <a:spcBef>
                          <a:spcPts val="0"/>
                        </a:spcBef>
                        <a:spcAft>
                          <a:spcPts val="0"/>
                        </a:spcAft>
                        <a:buNone/>
                      </a:pPr>
                      <a:r>
                        <a:rPr lang="en-US" sz="1200" baseline="0" dirty="0" err="1">
                          <a:solidFill>
                            <a:srgbClr val="F3F3F3"/>
                          </a:solidFill>
                          <a:latin typeface="Fira Sans Condensed Light"/>
                          <a:ea typeface="Fira Sans Condensed Light"/>
                          <a:cs typeface="Fira Sans Condensed Light"/>
                          <a:sym typeface="Fira Sans Condensed Light"/>
                        </a:rPr>
                        <a:t>Presencial</a:t>
                      </a:r>
                      <a:endParaRPr lang="en-US" sz="1200" baseline="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s-ES" sz="1200" dirty="0">
                          <a:solidFill>
                            <a:srgbClr val="F3F3F3"/>
                          </a:solidFill>
                          <a:latin typeface="Fira Sans Condensed Light"/>
                          <a:ea typeface="Fira Sans Condensed Light"/>
                          <a:cs typeface="Fira Sans Condensed Light"/>
                          <a:sym typeface="Fira Sans Condensed Light"/>
                        </a:rPr>
                        <a:t>Facilitador: Alfredo García </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1200" b="1" dirty="0" err="1">
                          <a:solidFill>
                            <a:srgbClr val="F3F3F3"/>
                          </a:solidFill>
                          <a:latin typeface="Fira Sans Condensed Light"/>
                          <a:ea typeface="Fira Sans Condensed Light"/>
                          <a:cs typeface="Fira Sans Condensed Light"/>
                          <a:sym typeface="Fira Sans Condensed Light"/>
                        </a:rPr>
                        <a:t>Limpieza</a:t>
                      </a:r>
                      <a:r>
                        <a:rPr lang="en-US" sz="1200" b="1" baseline="0" dirty="0">
                          <a:solidFill>
                            <a:srgbClr val="F3F3F3"/>
                          </a:solidFill>
                          <a:latin typeface="Fira Sans Condensed Light"/>
                          <a:ea typeface="Fira Sans Condensed Light"/>
                          <a:cs typeface="Fira Sans Condensed Light"/>
                          <a:sym typeface="Fira Sans Condensed Light"/>
                        </a:rPr>
                        <a:t> y </a:t>
                      </a:r>
                      <a:r>
                        <a:rPr lang="en-US" sz="1200" b="1" baseline="0" dirty="0" err="1">
                          <a:solidFill>
                            <a:srgbClr val="F3F3F3"/>
                          </a:solidFill>
                          <a:latin typeface="Fira Sans Condensed Light"/>
                          <a:ea typeface="Fira Sans Condensed Light"/>
                          <a:cs typeface="Fira Sans Condensed Light"/>
                          <a:sym typeface="Fira Sans Condensed Light"/>
                        </a:rPr>
                        <a:t>manejo</a:t>
                      </a:r>
                      <a:r>
                        <a:rPr lang="en-US" sz="1200" b="1" baseline="0" dirty="0">
                          <a:solidFill>
                            <a:srgbClr val="F3F3F3"/>
                          </a:solidFill>
                          <a:latin typeface="Fira Sans Condensed Light"/>
                          <a:ea typeface="Fira Sans Condensed Light"/>
                          <a:cs typeface="Fira Sans Condensed Light"/>
                          <a:sym typeface="Fira Sans Condensed Light"/>
                        </a:rPr>
                        <a:t> de </a:t>
                      </a:r>
                      <a:r>
                        <a:rPr lang="en-US" sz="1200" b="1" baseline="0" dirty="0" err="1">
                          <a:solidFill>
                            <a:srgbClr val="F3F3F3"/>
                          </a:solidFill>
                          <a:latin typeface="Fira Sans Condensed Light"/>
                          <a:ea typeface="Fira Sans Condensed Light"/>
                          <a:cs typeface="Fira Sans Condensed Light"/>
                          <a:sym typeface="Fira Sans Condensed Light"/>
                        </a:rPr>
                        <a:t>datos</a:t>
                      </a:r>
                      <a:endParaRPr lang="en-US" sz="1200" b="1" baseline="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n-US" sz="1200" b="1"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Martes y Viernes </a:t>
                      </a: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15:00 a 19:00</a:t>
                      </a:r>
                    </a:p>
                    <a:p>
                      <a:pPr marL="0" lvl="0" indent="0" algn="ctr" rtl="0">
                        <a:spcBef>
                          <a:spcPts val="0"/>
                        </a:spcBef>
                        <a:spcAft>
                          <a:spcPts val="0"/>
                        </a:spcAft>
                        <a:buNone/>
                      </a:pPr>
                      <a:r>
                        <a:rPr lang="en-US" sz="1200" baseline="0" dirty="0" err="1">
                          <a:solidFill>
                            <a:srgbClr val="F3F3F3"/>
                          </a:solidFill>
                          <a:latin typeface="Fira Sans Condensed Light"/>
                          <a:ea typeface="Fira Sans Condensed Light"/>
                          <a:cs typeface="Fira Sans Condensed Light"/>
                          <a:sym typeface="Fira Sans Condensed Light"/>
                        </a:rPr>
                        <a:t>Presencial</a:t>
                      </a:r>
                      <a:endParaRPr lang="en-US" sz="1200" baseline="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n-US" sz="1200" baseline="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s-ES" sz="1200" dirty="0">
                          <a:solidFill>
                            <a:srgbClr val="F3F3F3"/>
                          </a:solidFill>
                          <a:latin typeface="Fira Sans Condensed Light"/>
                          <a:ea typeface="Fira Sans Condensed Light"/>
                          <a:cs typeface="Fira Sans Condensed Light"/>
                          <a:sym typeface="Fira Sans Condensed Light"/>
                        </a:rPr>
                        <a:t>Facilitador: Alfredo García </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1200" b="1" dirty="0" err="1">
                          <a:solidFill>
                            <a:srgbClr val="F3F3F3"/>
                          </a:solidFill>
                          <a:latin typeface="Fira Sans Condensed Light"/>
                          <a:ea typeface="Fira Sans Condensed Light"/>
                          <a:cs typeface="Fira Sans Condensed Light"/>
                          <a:sym typeface="Fira Sans Condensed Light"/>
                        </a:rPr>
                        <a:t>Modelos</a:t>
                      </a:r>
                      <a:r>
                        <a:rPr lang="en-US" sz="1200" b="1" dirty="0">
                          <a:solidFill>
                            <a:srgbClr val="F3F3F3"/>
                          </a:solidFill>
                          <a:latin typeface="Fira Sans Condensed Light"/>
                          <a:ea typeface="Fira Sans Condensed Light"/>
                          <a:cs typeface="Fira Sans Condensed Light"/>
                          <a:sym typeface="Fira Sans Condensed Light"/>
                        </a:rPr>
                        <a:t> de bases de </a:t>
                      </a:r>
                      <a:r>
                        <a:rPr lang="en-US" sz="1200" b="1" dirty="0" err="1">
                          <a:solidFill>
                            <a:srgbClr val="F3F3F3"/>
                          </a:solidFill>
                          <a:latin typeface="Fira Sans Condensed Light"/>
                          <a:ea typeface="Fira Sans Condensed Light"/>
                          <a:cs typeface="Fira Sans Condensed Light"/>
                          <a:sym typeface="Fira Sans Condensed Light"/>
                        </a:rPr>
                        <a:t>datos</a:t>
                      </a:r>
                      <a:endParaRPr lang="en-US" sz="1200" b="1"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n-US" sz="1200" b="1"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n-US" sz="1200" dirty="0">
                          <a:solidFill>
                            <a:srgbClr val="F3F3F3"/>
                          </a:solidFill>
                          <a:latin typeface="Fira Sans Condensed Light"/>
                          <a:ea typeface="Fira Sans Condensed Light"/>
                          <a:cs typeface="Fira Sans Condensed Light"/>
                          <a:sym typeface="Fira Sans Condensed Light"/>
                        </a:rPr>
                        <a:t>Lunes</a:t>
                      </a:r>
                      <a:r>
                        <a:rPr lang="en-US" sz="1200" baseline="0" dirty="0">
                          <a:solidFill>
                            <a:srgbClr val="F3F3F3"/>
                          </a:solidFill>
                          <a:latin typeface="Fira Sans Condensed Light"/>
                          <a:ea typeface="Fira Sans Condensed Light"/>
                          <a:cs typeface="Fira Sans Condensed Light"/>
                          <a:sym typeface="Fira Sans Condensed Light"/>
                        </a:rPr>
                        <a:t>, </a:t>
                      </a:r>
                      <a:r>
                        <a:rPr lang="en-US" sz="1200" baseline="0" dirty="0" err="1">
                          <a:solidFill>
                            <a:srgbClr val="F3F3F3"/>
                          </a:solidFill>
                          <a:latin typeface="Fira Sans Condensed Light"/>
                          <a:ea typeface="Fira Sans Condensed Light"/>
                          <a:cs typeface="Fira Sans Condensed Light"/>
                          <a:sym typeface="Fira Sans Condensed Light"/>
                        </a:rPr>
                        <a:t>Miercoles</a:t>
                      </a:r>
                      <a:r>
                        <a:rPr lang="en-US" sz="1200" baseline="0" dirty="0">
                          <a:solidFill>
                            <a:srgbClr val="F3F3F3"/>
                          </a:solidFill>
                          <a:latin typeface="Fira Sans Condensed Light"/>
                          <a:ea typeface="Fira Sans Condensed Light"/>
                          <a:cs typeface="Fira Sans Condensed Light"/>
                          <a:sym typeface="Fira Sans Condensed Light"/>
                        </a:rPr>
                        <a:t> y Jueves </a:t>
                      </a: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15:00 a 19:00</a:t>
                      </a:r>
                    </a:p>
                    <a:p>
                      <a:pPr marL="0" lvl="0" indent="0" algn="ctr" rtl="0">
                        <a:spcBef>
                          <a:spcPts val="0"/>
                        </a:spcBef>
                        <a:spcAft>
                          <a:spcPts val="0"/>
                        </a:spcAft>
                        <a:buNone/>
                      </a:pPr>
                      <a:r>
                        <a:rPr lang="en-US" sz="1200" baseline="0" dirty="0" err="1">
                          <a:solidFill>
                            <a:srgbClr val="F3F3F3"/>
                          </a:solidFill>
                          <a:latin typeface="Fira Sans Condensed Light"/>
                          <a:ea typeface="Fira Sans Condensed Light"/>
                          <a:cs typeface="Fira Sans Condensed Light"/>
                          <a:sym typeface="Fira Sans Condensed Light"/>
                        </a:rPr>
                        <a:t>Presencial</a:t>
                      </a:r>
                      <a:endParaRPr lang="en-US" sz="1200" baseline="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s-ES" sz="1200" dirty="0">
                          <a:solidFill>
                            <a:srgbClr val="F3F3F3"/>
                          </a:solidFill>
                          <a:latin typeface="Fira Sans Condensed Light"/>
                          <a:ea typeface="Fira Sans Condensed Light"/>
                          <a:cs typeface="Fira Sans Condensed Light"/>
                          <a:sym typeface="Fira Sans Condensed Light"/>
                        </a:rPr>
                        <a:t>Facilitador: María Luisa Gómez</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1200" b="1" dirty="0" err="1">
                          <a:solidFill>
                            <a:srgbClr val="F3F3F3"/>
                          </a:solidFill>
                          <a:latin typeface="Fira Sans Condensed Light"/>
                          <a:ea typeface="Fira Sans Condensed Light"/>
                          <a:cs typeface="Fira Sans Condensed Light"/>
                          <a:sym typeface="Fira Sans Condensed Light"/>
                        </a:rPr>
                        <a:t>Transformación</a:t>
                      </a:r>
                      <a:r>
                        <a:rPr lang="en-US" sz="1200" b="1" dirty="0">
                          <a:solidFill>
                            <a:srgbClr val="F3F3F3"/>
                          </a:solidFill>
                          <a:latin typeface="Fira Sans Condensed Light"/>
                          <a:ea typeface="Fira Sans Condensed Light"/>
                          <a:cs typeface="Fira Sans Condensed Light"/>
                          <a:sym typeface="Fira Sans Condensed Light"/>
                        </a:rPr>
                        <a:t> digital</a:t>
                      </a:r>
                    </a:p>
                    <a:p>
                      <a:pPr marL="0" lvl="0" indent="0" algn="ctr" rtl="0">
                        <a:spcBef>
                          <a:spcPts val="0"/>
                        </a:spcBef>
                        <a:spcAft>
                          <a:spcPts val="0"/>
                        </a:spcAft>
                        <a:buNone/>
                      </a:pPr>
                      <a:endParaRPr lang="en-US" sz="1200" b="1"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n-US" sz="1200" dirty="0">
                          <a:solidFill>
                            <a:srgbClr val="F3F3F3"/>
                          </a:solidFill>
                          <a:latin typeface="Fira Sans Condensed Light"/>
                          <a:ea typeface="Fira Sans Condensed Light"/>
                          <a:cs typeface="Fira Sans Condensed Light"/>
                          <a:sym typeface="Fira Sans Condensed Light"/>
                        </a:rPr>
                        <a:t>Lunes</a:t>
                      </a:r>
                      <a:r>
                        <a:rPr lang="en-US" sz="1200" baseline="0" dirty="0">
                          <a:solidFill>
                            <a:srgbClr val="F3F3F3"/>
                          </a:solidFill>
                          <a:latin typeface="Fira Sans Condensed Light"/>
                          <a:ea typeface="Fira Sans Condensed Light"/>
                          <a:cs typeface="Fira Sans Condensed Light"/>
                          <a:sym typeface="Fira Sans Condensed Light"/>
                        </a:rPr>
                        <a:t>, </a:t>
                      </a:r>
                      <a:r>
                        <a:rPr lang="en-US" sz="1200" baseline="0" dirty="0" err="1">
                          <a:solidFill>
                            <a:srgbClr val="F3F3F3"/>
                          </a:solidFill>
                          <a:latin typeface="Fira Sans Condensed Light"/>
                          <a:ea typeface="Fira Sans Condensed Light"/>
                          <a:cs typeface="Fira Sans Condensed Light"/>
                          <a:sym typeface="Fira Sans Condensed Light"/>
                        </a:rPr>
                        <a:t>Miercoles</a:t>
                      </a:r>
                      <a:r>
                        <a:rPr lang="en-US" sz="1200" baseline="0" dirty="0">
                          <a:solidFill>
                            <a:srgbClr val="F3F3F3"/>
                          </a:solidFill>
                          <a:latin typeface="Fira Sans Condensed Light"/>
                          <a:ea typeface="Fira Sans Condensed Light"/>
                          <a:cs typeface="Fira Sans Condensed Light"/>
                          <a:sym typeface="Fira Sans Condensed Light"/>
                        </a:rPr>
                        <a:t> y Jueves </a:t>
                      </a: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15:00 a 19:00</a:t>
                      </a:r>
                    </a:p>
                    <a:p>
                      <a:pPr marL="0" lvl="0" indent="0" algn="ctr" rtl="0">
                        <a:spcBef>
                          <a:spcPts val="0"/>
                        </a:spcBef>
                        <a:spcAft>
                          <a:spcPts val="0"/>
                        </a:spcAft>
                        <a:buNone/>
                      </a:pPr>
                      <a:r>
                        <a:rPr lang="en-US" sz="1200" baseline="0" dirty="0" err="1">
                          <a:solidFill>
                            <a:srgbClr val="F3F3F3"/>
                          </a:solidFill>
                          <a:latin typeface="Fira Sans Condensed Light"/>
                          <a:ea typeface="Fira Sans Condensed Light"/>
                          <a:cs typeface="Fira Sans Condensed Light"/>
                          <a:sym typeface="Fira Sans Condensed Light"/>
                        </a:rPr>
                        <a:t>Presencial</a:t>
                      </a:r>
                      <a:endParaRPr lang="en-US" sz="1200" baseline="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s-ES" sz="1200" dirty="0">
                          <a:solidFill>
                            <a:srgbClr val="F3F3F3"/>
                          </a:solidFill>
                          <a:latin typeface="Fira Sans Condensed Light"/>
                          <a:ea typeface="Fira Sans Condensed Light"/>
                          <a:cs typeface="Fira Sans Condensed Light"/>
                          <a:sym typeface="Fira Sans Condensed Light"/>
                        </a:rPr>
                        <a:t>Facilitador: María Luisa Gómez</a:t>
                      </a: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200" b="1" dirty="0">
                          <a:solidFill>
                            <a:srgbClr val="F3F3F3"/>
                          </a:solidFill>
                          <a:latin typeface="Fira Sans Condensed Light"/>
                          <a:ea typeface="Fira Sans Condensed Light"/>
                          <a:cs typeface="Fira Sans Condensed Light"/>
                          <a:sym typeface="Fira Sans Condensed Light"/>
                        </a:rPr>
                        <a:t>Extracción, transformación y cargado a base de datos.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ES" sz="1200"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200" dirty="0">
                          <a:solidFill>
                            <a:srgbClr val="F3F3F3"/>
                          </a:solidFill>
                          <a:latin typeface="Fira Sans Condensed Light"/>
                          <a:ea typeface="Fira Sans Condensed Light"/>
                          <a:cs typeface="Fira Sans Condensed Light"/>
                          <a:sym typeface="Fira Sans Condensed Light"/>
                        </a:rPr>
                        <a:t>Facilitadores: Socio  Formador,</a:t>
                      </a:r>
                      <a:r>
                        <a:rPr lang="es-ES" sz="1200" baseline="0" dirty="0">
                          <a:solidFill>
                            <a:srgbClr val="F3F3F3"/>
                          </a:solidFill>
                          <a:latin typeface="Fira Sans Condensed Light"/>
                          <a:ea typeface="Fira Sans Condensed Light"/>
                          <a:cs typeface="Fira Sans Condensed Light"/>
                          <a:sym typeface="Fira Sans Condensed Light"/>
                        </a:rPr>
                        <a:t> </a:t>
                      </a:r>
                      <a:r>
                        <a:rPr lang="es-ES" sz="1200" dirty="0">
                          <a:solidFill>
                            <a:srgbClr val="F3F3F3"/>
                          </a:solidFill>
                          <a:latin typeface="Fira Sans Condensed Light"/>
                          <a:ea typeface="Fira Sans Condensed Light"/>
                          <a:cs typeface="Fira Sans Condensed Light"/>
                          <a:sym typeface="Fira Sans Condensed Light"/>
                        </a:rPr>
                        <a:t>María Luisa Gómez </a:t>
                      </a:r>
                      <a:r>
                        <a:rPr lang="es-ES" sz="1200" baseline="0" dirty="0">
                          <a:solidFill>
                            <a:srgbClr val="F3F3F3"/>
                          </a:solidFill>
                          <a:latin typeface="Fira Sans Condensed Light"/>
                          <a:ea typeface="Fira Sans Condensed Light"/>
                          <a:cs typeface="Fira Sans Condensed Light"/>
                          <a:sym typeface="Fira Sans Condensed Light"/>
                        </a:rPr>
                        <a:t>y Alfredo </a:t>
                      </a:r>
                      <a:r>
                        <a:rPr lang="es-ES" sz="1200" dirty="0">
                          <a:solidFill>
                            <a:srgbClr val="F3F3F3"/>
                          </a:solidFill>
                          <a:latin typeface="Fira Sans Condensed Light"/>
                          <a:ea typeface="Fira Sans Condensed Light"/>
                          <a:cs typeface="Fira Sans Condensed Light"/>
                          <a:sym typeface="Fira Sans Condensed Light"/>
                        </a:rPr>
                        <a:t>García </a:t>
                      </a: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1"/>
                  </a:ext>
                </a:extLst>
              </a:tr>
            </a:tbl>
          </a:graphicData>
        </a:graphic>
      </p:graphicFrame>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pic>
        <p:nvPicPr>
          <p:cNvPr id="30722" name="Picture 2" descr="Trucos para organizar mejor la agenda de trabajo | Organizar tareas"/>
          <p:cNvPicPr>
            <a:picLocks noChangeAspect="1" noChangeArrowheads="1"/>
          </p:cNvPicPr>
          <p:nvPr/>
        </p:nvPicPr>
        <p:blipFill>
          <a:blip r:embed="rId4"/>
          <a:srcRect/>
          <a:stretch>
            <a:fillRect/>
          </a:stretch>
        </p:blipFill>
        <p:spPr bwMode="auto">
          <a:xfrm>
            <a:off x="404054" y="617633"/>
            <a:ext cx="1414807" cy="874608"/>
          </a:xfrm>
          <a:prstGeom prst="rect">
            <a:avLst/>
          </a:prstGeom>
          <a:noFill/>
        </p:spPr>
      </p:pic>
      <p:cxnSp>
        <p:nvCxnSpPr>
          <p:cNvPr id="8" name="Google Shape;137;p27"/>
          <p:cNvCxnSpPr/>
          <p:nvPr/>
        </p:nvCxnSpPr>
        <p:spPr>
          <a:xfrm>
            <a:off x="2060232" y="733511"/>
            <a:ext cx="0" cy="630600"/>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p:cNvSpPr txBox="1">
            <a:spLocks/>
          </p:cNvSpPr>
          <p:nvPr/>
        </p:nvSpPr>
        <p:spPr>
          <a:xfrm>
            <a:off x="252248"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3121458" y="1416912"/>
            <a:ext cx="4897589"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DINÁMICA DE CLASES </a:t>
            </a:r>
            <a:endParaRPr dirty="0"/>
          </a:p>
        </p:txBody>
      </p:sp>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cxnSp>
        <p:nvCxnSpPr>
          <p:cNvPr id="8" name="Google Shape;137;p27"/>
          <p:cNvCxnSpPr/>
          <p:nvPr/>
        </p:nvCxnSpPr>
        <p:spPr>
          <a:xfrm>
            <a:off x="2943102" y="1403738"/>
            <a:ext cx="0" cy="630600"/>
          </a:xfrm>
          <a:prstGeom prst="straightConnector1">
            <a:avLst/>
          </a:prstGeom>
          <a:noFill/>
          <a:ln w="19050" cap="flat" cmpd="sng">
            <a:solidFill>
              <a:srgbClr val="F3F3F3"/>
            </a:solidFill>
            <a:prstDash val="solid"/>
            <a:round/>
            <a:headEnd type="oval" w="med" len="med"/>
            <a:tailEnd type="oval" w="med" len="med"/>
          </a:ln>
        </p:spPr>
      </p:cxnSp>
      <p:pic>
        <p:nvPicPr>
          <p:cNvPr id="36866" name="Picture 2" descr="Carrera de Desarrollo de Software en ISIL - Cuotas desde S/ 540"/>
          <p:cNvPicPr>
            <a:picLocks noChangeAspect="1" noChangeArrowheads="1"/>
          </p:cNvPicPr>
          <p:nvPr/>
        </p:nvPicPr>
        <p:blipFill>
          <a:blip r:embed="rId4"/>
          <a:srcRect/>
          <a:stretch>
            <a:fillRect/>
          </a:stretch>
        </p:blipFill>
        <p:spPr bwMode="auto">
          <a:xfrm>
            <a:off x="291044" y="1051034"/>
            <a:ext cx="2410373" cy="1355835"/>
          </a:xfrm>
          <a:prstGeom prst="rect">
            <a:avLst/>
          </a:prstGeom>
          <a:noFill/>
        </p:spPr>
      </p:pic>
      <p:sp>
        <p:nvSpPr>
          <p:cNvPr id="9" name="Google Shape;1762;p45"/>
          <p:cNvSpPr txBox="1">
            <a:spLocks/>
          </p:cNvSpPr>
          <p:nvPr/>
        </p:nvSpPr>
        <p:spPr>
          <a:xfrm>
            <a:off x="1303288" y="2837794"/>
            <a:ext cx="6654857" cy="1692166"/>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a:buNone/>
            </a:pPr>
            <a:endParaRPr lang="es-ES" sz="1400" b="1" dirty="0"/>
          </a:p>
          <a:p>
            <a:r>
              <a:rPr lang="en-US" sz="1600" b="1" dirty="0" err="1">
                <a:solidFill>
                  <a:schemeClr val="bg1">
                    <a:lumMod val="60000"/>
                    <a:lumOff val="40000"/>
                  </a:schemeClr>
                </a:solidFill>
              </a:rPr>
              <a:t>Introducción</a:t>
            </a:r>
            <a:r>
              <a:rPr lang="en-US" sz="1600" b="1" dirty="0">
                <a:solidFill>
                  <a:schemeClr val="bg1">
                    <a:lumMod val="60000"/>
                    <a:lumOff val="40000"/>
                  </a:schemeClr>
                </a:solidFill>
              </a:rPr>
              <a:t>:</a:t>
            </a:r>
            <a:r>
              <a:rPr lang="en-US" sz="1600" b="1" dirty="0"/>
              <a:t> </a:t>
            </a:r>
            <a:r>
              <a:rPr lang="en-US" sz="1600" dirty="0" err="1"/>
              <a:t>Teória</a:t>
            </a:r>
            <a:r>
              <a:rPr lang="en-US" sz="1600" dirty="0"/>
              <a:t> y </a:t>
            </a:r>
            <a:r>
              <a:rPr lang="en-US" sz="1600" dirty="0" err="1"/>
              <a:t>descripción</a:t>
            </a:r>
            <a:r>
              <a:rPr lang="en-US" sz="1600" dirty="0"/>
              <a:t> de </a:t>
            </a:r>
            <a:r>
              <a:rPr lang="en-US" sz="1600" dirty="0" err="1"/>
              <a:t>conceptos</a:t>
            </a:r>
            <a:r>
              <a:rPr lang="en-US" sz="1600" dirty="0"/>
              <a:t> y </a:t>
            </a:r>
            <a:r>
              <a:rPr lang="en-US" sz="1600" dirty="0" err="1"/>
              <a:t>procedimientos</a:t>
            </a:r>
            <a:r>
              <a:rPr lang="en-US" sz="1600" dirty="0"/>
              <a:t>.</a:t>
            </a:r>
            <a:endParaRPr lang="es-ES" sz="1600" dirty="0"/>
          </a:p>
          <a:p>
            <a:endParaRPr lang="es-ES" sz="1600" b="1" dirty="0"/>
          </a:p>
          <a:p>
            <a:r>
              <a:rPr lang="es-ES" sz="1600" b="1" dirty="0">
                <a:solidFill>
                  <a:schemeClr val="bg1">
                    <a:lumMod val="60000"/>
                    <a:lumOff val="40000"/>
                  </a:schemeClr>
                </a:solidFill>
              </a:rPr>
              <a:t>Desarrollo: </a:t>
            </a:r>
            <a:r>
              <a:rPr lang="es-ES" sz="1600" dirty="0"/>
              <a:t>Aplicación y seguimiento práctico de los conceptos teóricos.</a:t>
            </a:r>
          </a:p>
          <a:p>
            <a:endParaRPr lang="es-ES" sz="1600" b="1" dirty="0"/>
          </a:p>
          <a:p>
            <a:r>
              <a:rPr lang="es-ES" sz="1600" b="1" dirty="0">
                <a:solidFill>
                  <a:schemeClr val="bg1">
                    <a:lumMod val="60000"/>
                    <a:lumOff val="40000"/>
                  </a:schemeClr>
                </a:solidFill>
              </a:rPr>
              <a:t>Finalización:  </a:t>
            </a:r>
            <a:r>
              <a:rPr lang="es-ES" sz="1600" dirty="0"/>
              <a:t>Practica individual o por equipos de retos por sesión. </a:t>
            </a:r>
            <a:endParaRPr lang="en-US" sz="1600" dirty="0"/>
          </a:p>
          <a:p>
            <a:endParaRPr lang="es-ES" sz="1400" dirty="0"/>
          </a:p>
          <a:p>
            <a:pPr marL="1066800" lvl="2" indent="0">
              <a:buNone/>
            </a:pPr>
            <a:endParaRPr lang="en-US" dirty="0"/>
          </a:p>
        </p:txBody>
      </p:sp>
      <p:sp>
        <p:nvSpPr>
          <p:cNvPr id="7" name="Google Shape;136;p27"/>
          <p:cNvSpPr txBox="1">
            <a:spLocks/>
          </p:cNvSpPr>
          <p:nvPr/>
        </p:nvSpPr>
        <p:spPr>
          <a:xfrm>
            <a:off x="283779"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3113392" y="996096"/>
            <a:ext cx="4897589"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ASISTENCIA EN CLASES </a:t>
            </a:r>
            <a:endParaRPr dirty="0"/>
          </a:p>
        </p:txBody>
      </p:sp>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cxnSp>
        <p:nvCxnSpPr>
          <p:cNvPr id="8" name="Google Shape;137;p27"/>
          <p:cNvCxnSpPr/>
          <p:nvPr/>
        </p:nvCxnSpPr>
        <p:spPr>
          <a:xfrm>
            <a:off x="2907933" y="972536"/>
            <a:ext cx="0" cy="630600"/>
          </a:xfrm>
          <a:prstGeom prst="straightConnector1">
            <a:avLst/>
          </a:prstGeom>
          <a:noFill/>
          <a:ln w="19050" cap="flat" cmpd="sng">
            <a:solidFill>
              <a:srgbClr val="F3F3F3"/>
            </a:solidFill>
            <a:prstDash val="solid"/>
            <a:round/>
            <a:headEnd type="oval" w="med" len="med"/>
            <a:tailEnd type="oval" w="med" len="med"/>
          </a:ln>
        </p:spPr>
      </p:cxnSp>
      <p:pic>
        <p:nvPicPr>
          <p:cNvPr id="36866" name="Picture 2" descr="Carrera de Desarrollo de Software en ISIL - Cuotas desde S/ 540"/>
          <p:cNvPicPr>
            <a:picLocks noChangeAspect="1" noChangeArrowheads="1"/>
          </p:cNvPicPr>
          <p:nvPr/>
        </p:nvPicPr>
        <p:blipFill>
          <a:blip r:embed="rId4"/>
          <a:srcRect/>
          <a:stretch>
            <a:fillRect/>
          </a:stretch>
        </p:blipFill>
        <p:spPr bwMode="auto">
          <a:xfrm>
            <a:off x="292102" y="555558"/>
            <a:ext cx="2410373" cy="1355835"/>
          </a:xfrm>
          <a:prstGeom prst="rect">
            <a:avLst/>
          </a:prstGeom>
          <a:noFill/>
        </p:spPr>
      </p:pic>
      <p:sp>
        <p:nvSpPr>
          <p:cNvPr id="7" name="Google Shape;136;p27"/>
          <p:cNvSpPr txBox="1">
            <a:spLocks/>
          </p:cNvSpPr>
          <p:nvPr/>
        </p:nvSpPr>
        <p:spPr>
          <a:xfrm>
            <a:off x="283779"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1026" name="Picture 2" descr="Vista previa de imagen">
            <a:extLst>
              <a:ext uri="{FF2B5EF4-FFF2-40B4-BE49-F238E27FC236}">
                <a16:creationId xmlns:a16="http://schemas.microsoft.com/office/drawing/2014/main" id="{607B2420-C556-1CD5-000E-9207B240F66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195"/>
          <a:stretch/>
        </p:blipFill>
        <p:spPr bwMode="auto">
          <a:xfrm>
            <a:off x="146052" y="2014763"/>
            <a:ext cx="8851895" cy="279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127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96546" y="1185686"/>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ACERCA DEL FACILITADOR</a:t>
            </a:r>
            <a:endParaRPr dirty="0"/>
          </a:p>
        </p:txBody>
      </p:sp>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cxnSp>
        <p:nvCxnSpPr>
          <p:cNvPr id="8" name="Google Shape;137;p27"/>
          <p:cNvCxnSpPr/>
          <p:nvPr/>
        </p:nvCxnSpPr>
        <p:spPr>
          <a:xfrm>
            <a:off x="2060232" y="1183023"/>
            <a:ext cx="0" cy="630600"/>
          </a:xfrm>
          <a:prstGeom prst="straightConnector1">
            <a:avLst/>
          </a:prstGeom>
          <a:noFill/>
          <a:ln w="19050" cap="flat" cmpd="sng">
            <a:solidFill>
              <a:srgbClr val="F3F3F3"/>
            </a:solidFill>
            <a:prstDash val="solid"/>
            <a:round/>
            <a:headEnd type="oval" w="med" len="med"/>
            <a:tailEnd type="oval" w="med" len="med"/>
          </a:ln>
        </p:spPr>
      </p:cxnSp>
      <p:pic>
        <p:nvPicPr>
          <p:cNvPr id="34818" name="Picture 2" descr="C:\Users\Alfredo Garcia\Desktop\FaceApp_1659560400894.jpg"/>
          <p:cNvPicPr>
            <a:picLocks noChangeAspect="1" noChangeArrowheads="1"/>
          </p:cNvPicPr>
          <p:nvPr/>
        </p:nvPicPr>
        <p:blipFill>
          <a:blip r:embed="rId4"/>
          <a:srcRect/>
          <a:stretch>
            <a:fillRect/>
          </a:stretch>
        </p:blipFill>
        <p:spPr bwMode="auto">
          <a:xfrm>
            <a:off x="882486" y="927279"/>
            <a:ext cx="894962" cy="1060397"/>
          </a:xfrm>
          <a:prstGeom prst="rect">
            <a:avLst/>
          </a:prstGeom>
          <a:noFill/>
        </p:spPr>
      </p:pic>
      <p:sp>
        <p:nvSpPr>
          <p:cNvPr id="10" name="Google Shape;1762;p45"/>
          <p:cNvSpPr txBox="1">
            <a:spLocks/>
          </p:cNvSpPr>
          <p:nvPr/>
        </p:nvSpPr>
        <p:spPr>
          <a:xfrm>
            <a:off x="2060232" y="614322"/>
            <a:ext cx="5186757" cy="3914855"/>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endParaRPr lang="es-ES" sz="1400" b="1" dirty="0"/>
          </a:p>
          <a:p>
            <a:endParaRPr lang="es-ES" sz="1400" b="1" dirty="0"/>
          </a:p>
          <a:p>
            <a:endParaRPr lang="es-ES" sz="1400" b="1" dirty="0"/>
          </a:p>
          <a:p>
            <a:endParaRPr lang="es-ES" sz="1400" b="1" dirty="0"/>
          </a:p>
          <a:p>
            <a:endParaRPr lang="es-ES" sz="1400" b="1" dirty="0"/>
          </a:p>
          <a:p>
            <a:endParaRPr lang="es-ES" sz="1400" b="1" dirty="0"/>
          </a:p>
          <a:p>
            <a:endParaRPr lang="es-ES" sz="1400" b="1" dirty="0"/>
          </a:p>
          <a:p>
            <a:r>
              <a:rPr lang="es-ES" sz="1400" b="1" dirty="0"/>
              <a:t>Doctorado en Ingeniería del Lenguaje  y del Conocimiento</a:t>
            </a:r>
          </a:p>
          <a:p>
            <a:endParaRPr lang="es-ES" sz="1400" b="1" dirty="0"/>
          </a:p>
          <a:p>
            <a:r>
              <a:rPr lang="es-ES" sz="1400" b="1" dirty="0"/>
              <a:t>Inteligencia Artificial</a:t>
            </a:r>
          </a:p>
          <a:p>
            <a:endParaRPr lang="es-ES" sz="1400" b="1" dirty="0"/>
          </a:p>
          <a:p>
            <a:r>
              <a:rPr lang="es-ES" sz="1400" b="1" dirty="0"/>
              <a:t>Desarrollo </a:t>
            </a:r>
            <a:r>
              <a:rPr lang="es-ES" sz="1400" b="1" dirty="0" err="1"/>
              <a:t>IoT</a:t>
            </a:r>
            <a:endParaRPr lang="es-ES" sz="1400" b="1" dirty="0"/>
          </a:p>
          <a:p>
            <a:endParaRPr lang="en-US" sz="1400" b="1" dirty="0"/>
          </a:p>
          <a:p>
            <a:r>
              <a:rPr lang="es-ES" sz="1400" b="1" dirty="0"/>
              <a:t>Interacción Humano-Computador</a:t>
            </a:r>
          </a:p>
          <a:p>
            <a:endParaRPr lang="es-ES" sz="1400" b="1" dirty="0"/>
          </a:p>
          <a:p>
            <a:r>
              <a:rPr lang="es-ES" sz="1400" b="1" dirty="0"/>
              <a:t>Sistema Nacional de Investigadores</a:t>
            </a:r>
          </a:p>
          <a:p>
            <a:endParaRPr lang="es-ES" sz="1400" b="1" dirty="0"/>
          </a:p>
          <a:p>
            <a:endParaRPr lang="en-US" sz="1400" b="1" dirty="0"/>
          </a:p>
          <a:p>
            <a:endParaRPr lang="es-ES" sz="1400" dirty="0"/>
          </a:p>
          <a:p>
            <a:pPr marL="1066800" lvl="2" indent="0">
              <a:buNone/>
            </a:pPr>
            <a:endParaRPr lang="en-US" dirty="0"/>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12215</TotalTime>
  <Words>2054</Words>
  <Application>Microsoft Office PowerPoint</Application>
  <PresentationFormat>Presentación en pantalla (16:9)</PresentationFormat>
  <Paragraphs>423</Paragraphs>
  <Slides>44</Slides>
  <Notes>44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44</vt:i4>
      </vt:variant>
    </vt:vector>
  </HeadingPairs>
  <TitlesOfParts>
    <vt:vector size="50" baseType="lpstr">
      <vt:lpstr>Advent Pro Light</vt:lpstr>
      <vt:lpstr>Arial</vt:lpstr>
      <vt:lpstr>Rajdhani</vt:lpstr>
      <vt:lpstr>Fira Sans Condensed Light</vt:lpstr>
      <vt:lpstr>Anton</vt:lpstr>
      <vt:lpstr>Ai Tech Agency by Slidesgo</vt:lpstr>
      <vt:lpstr>Presentación de PowerPoint</vt:lpstr>
      <vt:lpstr>Bienvenida</vt:lpstr>
      <vt:lpstr>Presentación de PowerPoint</vt:lpstr>
      <vt:lpstr>Presentación de PowerPoint</vt:lpstr>
      <vt:lpstr>Presentación de PowerPoint</vt:lpstr>
      <vt:lpstr>AGENDA</vt:lpstr>
      <vt:lpstr>DINÁMICA DE CLASES </vt:lpstr>
      <vt:lpstr>ASISTENCIA EN CLASES </vt:lpstr>
      <vt:lpstr>ACERCA DEL FACILITADOR</vt:lpstr>
      <vt:lpstr>INTRODUCCIÓN</vt:lpstr>
      <vt:lpstr>ANALÍTICA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DEFENSA DOCTORAL</dc:title>
  <dc:creator>Alfredo Garcia</dc:creator>
  <cp:lastModifiedBy>Alfredo Garcia Suarez</cp:lastModifiedBy>
  <cp:revision>231</cp:revision>
  <dcterms:modified xsi:type="dcterms:W3CDTF">2024-08-07T05:58:56Z</dcterms:modified>
</cp:coreProperties>
</file>